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0"/>
  </p:notesMasterIdLst>
  <p:sldIdLst>
    <p:sldId id="256" r:id="rId2"/>
    <p:sldId id="289" r:id="rId3"/>
    <p:sldId id="290" r:id="rId4"/>
    <p:sldId id="291" r:id="rId5"/>
    <p:sldId id="260" r:id="rId6"/>
    <p:sldId id="263" r:id="rId7"/>
    <p:sldId id="266" r:id="rId8"/>
    <p:sldId id="292" r:id="rId9"/>
    <p:sldId id="271" r:id="rId10"/>
    <p:sldId id="269" r:id="rId11"/>
    <p:sldId id="270" r:id="rId12"/>
    <p:sldId id="331" r:id="rId13"/>
    <p:sldId id="294" r:id="rId14"/>
    <p:sldId id="333" r:id="rId15"/>
    <p:sldId id="334" r:id="rId16"/>
    <p:sldId id="296" r:id="rId17"/>
    <p:sldId id="335" r:id="rId18"/>
    <p:sldId id="297" r:id="rId19"/>
    <p:sldId id="298" r:id="rId20"/>
    <p:sldId id="308" r:id="rId21"/>
    <p:sldId id="320" r:id="rId22"/>
    <p:sldId id="315" r:id="rId23"/>
    <p:sldId id="299" r:id="rId24"/>
    <p:sldId id="323" r:id="rId25"/>
    <p:sldId id="336" r:id="rId26"/>
    <p:sldId id="310" r:id="rId27"/>
    <p:sldId id="325" r:id="rId28"/>
    <p:sldId id="338" r:id="rId29"/>
    <p:sldId id="339" r:id="rId30"/>
    <p:sldId id="340" r:id="rId31"/>
    <p:sldId id="341" r:id="rId32"/>
    <p:sldId id="342" r:id="rId33"/>
    <p:sldId id="302" r:id="rId34"/>
    <p:sldId id="304" r:id="rId35"/>
    <p:sldId id="305" r:id="rId36"/>
    <p:sldId id="306" r:id="rId37"/>
    <p:sldId id="286" r:id="rId38"/>
    <p:sldId id="332"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mbria Math" panose="02040503050406030204" pitchFamily="18" charset="0"/>
      <p:regular r:id="rId45"/>
    </p:embeddedFont>
    <p:embeddedFont>
      <p:font typeface="Consolas" panose="020B0609020204030204" pitchFamily="49" charset="0"/>
      <p:regular r:id="rId46"/>
      <p:bold r:id="rId47"/>
      <p:italic r:id="rId48"/>
      <p:boldItalic r:id="rId49"/>
    </p:embeddedFont>
    <p:embeddedFont>
      <p:font typeface="Georgia" panose="02040502050405020303" pitchFamily="18" charset="0"/>
      <p:regular r:id="rId50"/>
      <p:bold r:id="rId51"/>
      <p:italic r:id="rId52"/>
      <p:boldItalic r:id="rId53"/>
    </p:embeddedFont>
    <p:embeddedFont>
      <p:font typeface="Lora"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C1D8E7-3CB5-4B58-9859-8A6FCA293863}" v="7889" dt="2022-03-30T16:48:58.999"/>
    <p1510:client id="{327A71C5-9C92-44A5-AE10-7E65C949D378}" v="3559" dt="2022-03-31T06:08:53.941"/>
  </p1510:revLst>
</p1510:revInfo>
</file>

<file path=ppt/tableStyles.xml><?xml version="1.0" encoding="utf-8"?>
<a:tblStyleLst xmlns:a="http://schemas.openxmlformats.org/drawingml/2006/main" def="{8070A648-CBA0-4BBD-A06B-F8B9B54D6386}">
  <a:tblStyle styleId="{8070A648-CBA0-4BBD-A06B-F8B9B54D6386}"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2A1827D-ED87-4B77-BC1A-D937ADD8721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AEDE10-2D71-46D4-B0AC-CFAB39BEC67F}" styleName="Table_2">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7" autoAdjust="0"/>
    <p:restoredTop sz="87013" autoAdjust="0"/>
  </p:normalViewPr>
  <p:slideViewPr>
    <p:cSldViewPr snapToGrid="0">
      <p:cViewPr varScale="1">
        <p:scale>
          <a:sx n="214" d="100"/>
          <a:sy n="214" d="100"/>
        </p:scale>
        <p:origin x="210" y="1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0ed56381a_0_120:notes"/>
          <p:cNvSpPr txBox="1">
            <a:spLocks noGrp="1"/>
          </p:cNvSpPr>
          <p:nvPr>
            <p:ph type="body" idx="1"/>
          </p:nvPr>
        </p:nvSpPr>
        <p:spPr>
          <a:xfrm>
            <a:off x="685800" y="4400551"/>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ge0ed56381a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00f18a47c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00f18a47c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00f18a47c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00f18a47c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076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00f18a4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00f18a4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69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00f18a47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00f18a47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973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00f18a47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00f18a47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19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00f18a47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00f18a47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111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00f18a47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00f18a47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692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00f18a47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00f18a47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158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00f18a47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00f18a47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438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00f18a4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00f18a4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689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00f18a4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00f18a4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273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91465" algn="l" rtl="0">
              <a:spcBef>
                <a:spcPts val="0"/>
              </a:spcBef>
              <a:spcAft>
                <a:spcPts val="0"/>
              </a:spcAft>
              <a:buClr>
                <a:schemeClr val="dk1"/>
              </a:buClr>
              <a:buSzPts val="990"/>
              <a:buChar char="★"/>
            </a:pPr>
            <a:r>
              <a:rPr lang="en-US" sz="1100" u="sng" dirty="0">
                <a:solidFill>
                  <a:schemeClr val="dk1"/>
                </a:solidFill>
                <a:latin typeface="Lora"/>
                <a:ea typeface="Lora"/>
                <a:cs typeface="Lora"/>
                <a:sym typeface="Lora"/>
              </a:rPr>
              <a:t>Similar to the RTDP</a:t>
            </a:r>
            <a:r>
              <a:rPr lang="en-US" sz="1100" dirty="0">
                <a:solidFill>
                  <a:schemeClr val="dk1"/>
                </a:solidFill>
                <a:latin typeface="Lora"/>
                <a:ea typeface="Lora"/>
                <a:cs typeface="Lora"/>
                <a:sym typeface="Lora"/>
              </a:rPr>
              <a:t>, the damping of the system response is dependent on the weighing parameter </a:t>
            </a:r>
            <a:r>
              <a:rPr lang="en-US" sz="1100" b="1" dirty="0">
                <a:solidFill>
                  <a:schemeClr val="dk1"/>
                </a:solidFill>
                <a:latin typeface="Lora"/>
                <a:ea typeface="Lora"/>
                <a:cs typeface="Lora"/>
                <a:sym typeface="Lora"/>
              </a:rPr>
              <a:t>α </a:t>
            </a:r>
            <a:r>
              <a:rPr lang="en-US" sz="1100" dirty="0">
                <a:solidFill>
                  <a:schemeClr val="dk1"/>
                </a:solidFill>
                <a:latin typeface="Lora"/>
                <a:ea typeface="Lora"/>
                <a:cs typeface="Lora"/>
                <a:sym typeface="Lora"/>
              </a:rPr>
              <a:t> that is utilized in the cost function.</a:t>
            </a:r>
          </a:p>
          <a:p>
            <a:pPr marL="165735" lvl="0" algn="l" rtl="0">
              <a:spcBef>
                <a:spcPts val="0"/>
              </a:spcBef>
              <a:spcAft>
                <a:spcPts val="0"/>
              </a:spcAft>
              <a:buClr>
                <a:schemeClr val="dk1"/>
              </a:buClr>
              <a:buSzPts val="990"/>
            </a:pPr>
            <a:endParaRPr lang="en-US" sz="1100" dirty="0">
              <a:solidFill>
                <a:schemeClr val="dk1"/>
              </a:solidFill>
              <a:latin typeface="Lora"/>
              <a:ea typeface="Lora"/>
              <a:cs typeface="Lora"/>
              <a:sym typeface="Lora"/>
            </a:endParaRPr>
          </a:p>
          <a:p>
            <a:pPr marL="457200" indent="-291465">
              <a:buClr>
                <a:schemeClr val="dk1"/>
              </a:buClr>
              <a:buSzPts val="990"/>
              <a:buFont typeface="Arial"/>
              <a:buChar char="★"/>
            </a:pPr>
            <a:r>
              <a:rPr lang="en-US" sz="1100" dirty="0">
                <a:solidFill>
                  <a:schemeClr val="dk1"/>
                </a:solidFill>
                <a:latin typeface="Lora"/>
                <a:ea typeface="Lora"/>
                <a:cs typeface="Lora"/>
                <a:sym typeface="Lora"/>
              </a:rPr>
              <a:t>The parametric study revealed a value of </a:t>
            </a:r>
            <a:r>
              <a:rPr lang="en-US" sz="1100" b="1" dirty="0">
                <a:solidFill>
                  <a:schemeClr val="dk1"/>
                </a:solidFill>
                <a:latin typeface="Lora"/>
                <a:ea typeface="Lora"/>
                <a:cs typeface="Lora"/>
                <a:sym typeface="Lora"/>
              </a:rPr>
              <a:t>α = 0.035</a:t>
            </a:r>
            <a:r>
              <a:rPr lang="en-US" sz="1100" dirty="0">
                <a:solidFill>
                  <a:schemeClr val="dk1"/>
                </a:solidFill>
                <a:latin typeface="Lora"/>
                <a:ea typeface="Lora"/>
                <a:cs typeface="Lora"/>
                <a:sym typeface="Lora"/>
              </a:rPr>
              <a:t> to give a critically damped response, exactly like RTDP.</a:t>
            </a:r>
          </a:p>
          <a:p>
            <a:pPr marL="457200" indent="-291465">
              <a:buClr>
                <a:schemeClr val="dk1"/>
              </a:buClr>
              <a:buSzPts val="990"/>
              <a:buFont typeface="Arial"/>
              <a:buChar char="★"/>
            </a:pPr>
            <a:endParaRPr lang="en-US" sz="1100" dirty="0">
              <a:solidFill>
                <a:schemeClr val="dk1"/>
              </a:solidFill>
              <a:latin typeface="Lora"/>
              <a:sym typeface="Lora"/>
            </a:endParaRPr>
          </a:p>
          <a:p>
            <a:endParaRPr lang="en-US" dirty="0"/>
          </a:p>
        </p:txBody>
      </p:sp>
    </p:spTree>
    <p:extLst>
      <p:ext uri="{BB962C8B-B14F-4D97-AF65-F5344CB8AC3E}">
        <p14:creationId xmlns:p14="http://schemas.microsoft.com/office/powerpoint/2010/main" val="2714765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91465" algn="l" rtl="0">
              <a:spcBef>
                <a:spcPts val="0"/>
              </a:spcBef>
              <a:spcAft>
                <a:spcPts val="0"/>
              </a:spcAft>
              <a:buClr>
                <a:schemeClr val="dk1"/>
              </a:buClr>
              <a:buSzPts val="990"/>
              <a:buFont typeface="Wingdings" panose="05000000000000000000" pitchFamily="2" charset="2"/>
              <a:buChar char="Ø"/>
            </a:pPr>
            <a:r>
              <a:rPr lang="en-US" sz="1100" dirty="0">
                <a:solidFill>
                  <a:schemeClr val="dk1"/>
                </a:solidFill>
                <a:latin typeface="Lora"/>
                <a:ea typeface="Lora"/>
                <a:cs typeface="Lora"/>
                <a:sym typeface="Lora"/>
              </a:rPr>
              <a:t>Although stronger cost aggregation is preferred due to the reduction of the number of states in the tree, it is observed that for d=1 (strong aggregation), the performance is degraded. </a:t>
            </a:r>
          </a:p>
          <a:p>
            <a:pPr marL="457200" lvl="0" indent="-291465" algn="l" rtl="0">
              <a:spcBef>
                <a:spcPts val="0"/>
              </a:spcBef>
              <a:spcAft>
                <a:spcPts val="0"/>
              </a:spcAft>
              <a:buClr>
                <a:schemeClr val="dk1"/>
              </a:buClr>
              <a:buSzPts val="990"/>
              <a:buFont typeface="Wingdings" panose="05000000000000000000" pitchFamily="2" charset="2"/>
              <a:buChar char="Ø"/>
            </a:pPr>
            <a:endParaRPr lang="en-US" sz="1100" dirty="0">
              <a:solidFill>
                <a:schemeClr val="dk1"/>
              </a:solidFill>
              <a:latin typeface="Lora"/>
              <a:ea typeface="Lora"/>
              <a:cs typeface="Lora"/>
              <a:sym typeface="Lora"/>
            </a:endParaRPr>
          </a:p>
          <a:p>
            <a:pPr marL="457200" lvl="0" indent="-291465" algn="l" rtl="0">
              <a:spcBef>
                <a:spcPts val="0"/>
              </a:spcBef>
              <a:spcAft>
                <a:spcPts val="0"/>
              </a:spcAft>
              <a:buClr>
                <a:schemeClr val="dk1"/>
              </a:buClr>
              <a:buSzPts val="990"/>
              <a:buFont typeface="Wingdings" panose="05000000000000000000" pitchFamily="2" charset="2"/>
              <a:buChar char="Ø"/>
            </a:pPr>
            <a:r>
              <a:rPr lang="en-US" sz="1100" dirty="0">
                <a:solidFill>
                  <a:schemeClr val="dk1"/>
                </a:solidFill>
                <a:latin typeface="Lora"/>
                <a:ea typeface="Lora"/>
                <a:cs typeface="Lora"/>
                <a:sym typeface="Lora"/>
              </a:rPr>
              <a:t>Strong aggregation leads to loss of information about other states. </a:t>
            </a:r>
          </a:p>
          <a:p>
            <a:pPr marL="457200" lvl="0" indent="-291465" algn="l" rtl="0">
              <a:spcBef>
                <a:spcPts val="0"/>
              </a:spcBef>
              <a:spcAft>
                <a:spcPts val="0"/>
              </a:spcAft>
              <a:buClr>
                <a:schemeClr val="dk1"/>
              </a:buClr>
              <a:buSzPts val="990"/>
              <a:buFont typeface="Wingdings" panose="05000000000000000000" pitchFamily="2" charset="2"/>
              <a:buChar char="Ø"/>
            </a:pPr>
            <a:endParaRPr lang="en-US" sz="1100" dirty="0">
              <a:solidFill>
                <a:schemeClr val="dk1"/>
              </a:solidFill>
              <a:latin typeface="Lora"/>
              <a:ea typeface="Lora"/>
              <a:cs typeface="Lora"/>
              <a:sym typeface="Lora"/>
            </a:endParaRPr>
          </a:p>
          <a:p>
            <a:pPr marL="457200" lvl="0" indent="-291465" algn="l" rtl="0">
              <a:spcBef>
                <a:spcPts val="0"/>
              </a:spcBef>
              <a:spcAft>
                <a:spcPts val="0"/>
              </a:spcAft>
              <a:buClr>
                <a:schemeClr val="dk1"/>
              </a:buClr>
              <a:buSzPts val="990"/>
              <a:buFont typeface="Wingdings" panose="05000000000000000000" pitchFamily="2" charset="2"/>
              <a:buChar char="Ø"/>
            </a:pPr>
            <a:r>
              <a:rPr lang="en-US" sz="1100" u="sng" dirty="0">
                <a:solidFill>
                  <a:schemeClr val="dk1"/>
                </a:solidFill>
                <a:latin typeface="Lora"/>
                <a:ea typeface="Lora"/>
                <a:cs typeface="Lora"/>
                <a:sym typeface="Lora"/>
              </a:rPr>
              <a:t>There is a compromise between reducing the number of states and loss of information</a:t>
            </a:r>
            <a:r>
              <a:rPr lang="en-US" sz="1100" dirty="0">
                <a:solidFill>
                  <a:schemeClr val="dk1"/>
                </a:solidFill>
                <a:latin typeface="Lora"/>
                <a:ea typeface="Lora"/>
                <a:cs typeface="Lora"/>
                <a:sym typeface="Lora"/>
              </a:rPr>
              <a:t>, leading to a compromise between run-time and performance for the algorithm. </a:t>
            </a:r>
          </a:p>
          <a:p>
            <a:pPr marL="457200" lvl="0" indent="-291465" algn="l" rtl="0">
              <a:spcBef>
                <a:spcPts val="0"/>
              </a:spcBef>
              <a:spcAft>
                <a:spcPts val="0"/>
              </a:spcAft>
              <a:buClr>
                <a:schemeClr val="dk1"/>
              </a:buClr>
              <a:buSzPts val="990"/>
              <a:buFont typeface="Wingdings" panose="05000000000000000000" pitchFamily="2" charset="2"/>
              <a:buChar char="Ø"/>
            </a:pPr>
            <a:endParaRPr lang="en-US" sz="1100" dirty="0">
              <a:solidFill>
                <a:schemeClr val="dk1"/>
              </a:solidFill>
              <a:latin typeface="Lora"/>
              <a:ea typeface="Lora"/>
              <a:cs typeface="Lora"/>
              <a:sym typeface="Lora"/>
            </a:endParaRPr>
          </a:p>
          <a:p>
            <a:pPr marL="457200" lvl="0" indent="-291465" algn="l" rtl="0">
              <a:spcBef>
                <a:spcPts val="0"/>
              </a:spcBef>
              <a:spcAft>
                <a:spcPts val="0"/>
              </a:spcAft>
              <a:buClr>
                <a:schemeClr val="dk1"/>
              </a:buClr>
              <a:buSzPts val="990"/>
              <a:buFont typeface="Wingdings" panose="05000000000000000000" pitchFamily="2" charset="2"/>
              <a:buChar char="Ø"/>
            </a:pPr>
            <a:r>
              <a:rPr lang="en-US" sz="1100" b="1" dirty="0">
                <a:solidFill>
                  <a:schemeClr val="dk1"/>
                </a:solidFill>
                <a:latin typeface="Lora"/>
                <a:ea typeface="Lora"/>
                <a:cs typeface="Lora"/>
                <a:sym typeface="Lora"/>
              </a:rPr>
              <a:t>d=3 </a:t>
            </a:r>
            <a:r>
              <a:rPr lang="en-US" sz="1100" dirty="0">
                <a:solidFill>
                  <a:schemeClr val="dk1"/>
                </a:solidFill>
                <a:latin typeface="Lora"/>
                <a:ea typeface="Lora"/>
                <a:cs typeface="Lora"/>
                <a:sym typeface="Lora"/>
              </a:rPr>
              <a:t>was found to be optimal.</a:t>
            </a:r>
            <a:endParaRPr lang="en-US" sz="1100" dirty="0">
              <a:solidFill>
                <a:schemeClr val="dk1"/>
              </a:solidFill>
              <a:latin typeface="Lora"/>
              <a:sym typeface="Lora"/>
            </a:endParaRPr>
          </a:p>
          <a:p>
            <a:endParaRPr lang="en-US" dirty="0"/>
          </a:p>
        </p:txBody>
      </p:sp>
    </p:spTree>
    <p:extLst>
      <p:ext uri="{BB962C8B-B14F-4D97-AF65-F5344CB8AC3E}">
        <p14:creationId xmlns:p14="http://schemas.microsoft.com/office/powerpoint/2010/main" val="1512599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91465" algn="l" rtl="0">
              <a:spcBef>
                <a:spcPts val="0"/>
              </a:spcBef>
              <a:spcAft>
                <a:spcPts val="0"/>
              </a:spcAft>
              <a:buClr>
                <a:schemeClr val="dk1"/>
              </a:buClr>
              <a:buSzPts val="990"/>
              <a:buFont typeface="Wingdings" panose="05000000000000000000" pitchFamily="2" charset="2"/>
              <a:buChar char="Ø"/>
            </a:pPr>
            <a:r>
              <a:rPr lang="en-US" sz="1100" dirty="0">
                <a:solidFill>
                  <a:schemeClr val="dk1"/>
                </a:solidFill>
                <a:latin typeface="Lora"/>
                <a:ea typeface="Lora"/>
                <a:cs typeface="Lora"/>
                <a:sym typeface="Lora"/>
              </a:rPr>
              <a:t>Although stronger cost aggregation is preferred due to the reduction of the number of states in the tree, it is observed that for d=1 (strong aggregation), the performance is degraded. </a:t>
            </a:r>
          </a:p>
          <a:p>
            <a:pPr marL="457200" lvl="0" indent="-291465" algn="l" rtl="0">
              <a:spcBef>
                <a:spcPts val="0"/>
              </a:spcBef>
              <a:spcAft>
                <a:spcPts val="0"/>
              </a:spcAft>
              <a:buClr>
                <a:schemeClr val="dk1"/>
              </a:buClr>
              <a:buSzPts val="990"/>
              <a:buFont typeface="Wingdings" panose="05000000000000000000" pitchFamily="2" charset="2"/>
              <a:buChar char="Ø"/>
            </a:pPr>
            <a:endParaRPr lang="en-US" sz="1100" dirty="0">
              <a:solidFill>
                <a:schemeClr val="dk1"/>
              </a:solidFill>
              <a:latin typeface="Lora"/>
              <a:ea typeface="Lora"/>
              <a:cs typeface="Lora"/>
              <a:sym typeface="Lora"/>
            </a:endParaRPr>
          </a:p>
          <a:p>
            <a:pPr marL="457200" lvl="0" indent="-291465" algn="l" rtl="0">
              <a:spcBef>
                <a:spcPts val="0"/>
              </a:spcBef>
              <a:spcAft>
                <a:spcPts val="0"/>
              </a:spcAft>
              <a:buClr>
                <a:schemeClr val="dk1"/>
              </a:buClr>
              <a:buSzPts val="990"/>
              <a:buFont typeface="Wingdings" panose="05000000000000000000" pitchFamily="2" charset="2"/>
              <a:buChar char="Ø"/>
            </a:pPr>
            <a:r>
              <a:rPr lang="en-US" sz="1100" dirty="0">
                <a:solidFill>
                  <a:schemeClr val="dk1"/>
                </a:solidFill>
                <a:latin typeface="Lora"/>
                <a:ea typeface="Lora"/>
                <a:cs typeface="Lora"/>
                <a:sym typeface="Lora"/>
              </a:rPr>
              <a:t>Strong aggregation leads to loss of information about other states. </a:t>
            </a:r>
          </a:p>
          <a:p>
            <a:pPr marL="457200" lvl="0" indent="-291465" algn="l" rtl="0">
              <a:spcBef>
                <a:spcPts val="0"/>
              </a:spcBef>
              <a:spcAft>
                <a:spcPts val="0"/>
              </a:spcAft>
              <a:buClr>
                <a:schemeClr val="dk1"/>
              </a:buClr>
              <a:buSzPts val="990"/>
              <a:buFont typeface="Wingdings" panose="05000000000000000000" pitchFamily="2" charset="2"/>
              <a:buChar char="Ø"/>
            </a:pPr>
            <a:endParaRPr lang="en-US" sz="1100" dirty="0">
              <a:solidFill>
                <a:schemeClr val="dk1"/>
              </a:solidFill>
              <a:latin typeface="Lora"/>
              <a:ea typeface="Lora"/>
              <a:cs typeface="Lora"/>
              <a:sym typeface="Lora"/>
            </a:endParaRPr>
          </a:p>
          <a:p>
            <a:pPr marL="457200" lvl="0" indent="-291465" algn="l" rtl="0">
              <a:spcBef>
                <a:spcPts val="0"/>
              </a:spcBef>
              <a:spcAft>
                <a:spcPts val="0"/>
              </a:spcAft>
              <a:buClr>
                <a:schemeClr val="dk1"/>
              </a:buClr>
              <a:buSzPts val="990"/>
              <a:buFont typeface="Wingdings" panose="05000000000000000000" pitchFamily="2" charset="2"/>
              <a:buChar char="Ø"/>
            </a:pPr>
            <a:r>
              <a:rPr lang="en-US" sz="1100" u="sng" dirty="0">
                <a:solidFill>
                  <a:schemeClr val="dk1"/>
                </a:solidFill>
                <a:latin typeface="Lora"/>
                <a:ea typeface="Lora"/>
                <a:cs typeface="Lora"/>
                <a:sym typeface="Lora"/>
              </a:rPr>
              <a:t>There is a compromise between reducing the number of states and loss of information</a:t>
            </a:r>
            <a:r>
              <a:rPr lang="en-US" sz="1100" dirty="0">
                <a:solidFill>
                  <a:schemeClr val="dk1"/>
                </a:solidFill>
                <a:latin typeface="Lora"/>
                <a:ea typeface="Lora"/>
                <a:cs typeface="Lora"/>
                <a:sym typeface="Lora"/>
              </a:rPr>
              <a:t>, leading to a compromise between run-time and performance for the algorithm. </a:t>
            </a:r>
          </a:p>
          <a:p>
            <a:pPr marL="457200" lvl="0" indent="-291465" algn="l" rtl="0">
              <a:spcBef>
                <a:spcPts val="0"/>
              </a:spcBef>
              <a:spcAft>
                <a:spcPts val="0"/>
              </a:spcAft>
              <a:buClr>
                <a:schemeClr val="dk1"/>
              </a:buClr>
              <a:buSzPts val="990"/>
              <a:buFont typeface="Wingdings" panose="05000000000000000000" pitchFamily="2" charset="2"/>
              <a:buChar char="Ø"/>
            </a:pPr>
            <a:endParaRPr lang="en-US" sz="1100" dirty="0">
              <a:solidFill>
                <a:schemeClr val="dk1"/>
              </a:solidFill>
              <a:latin typeface="Lora"/>
              <a:ea typeface="Lora"/>
              <a:cs typeface="Lora"/>
              <a:sym typeface="Lora"/>
            </a:endParaRPr>
          </a:p>
          <a:p>
            <a:pPr marL="457200" lvl="0" indent="-291465" algn="l" rtl="0">
              <a:spcBef>
                <a:spcPts val="0"/>
              </a:spcBef>
              <a:spcAft>
                <a:spcPts val="0"/>
              </a:spcAft>
              <a:buClr>
                <a:schemeClr val="dk1"/>
              </a:buClr>
              <a:buSzPts val="990"/>
              <a:buFont typeface="Wingdings" panose="05000000000000000000" pitchFamily="2" charset="2"/>
              <a:buChar char="Ø"/>
            </a:pPr>
            <a:r>
              <a:rPr lang="en-US" sz="1100" b="1" dirty="0">
                <a:solidFill>
                  <a:schemeClr val="dk1"/>
                </a:solidFill>
                <a:latin typeface="Lora"/>
                <a:ea typeface="Lora"/>
                <a:cs typeface="Lora"/>
                <a:sym typeface="Lora"/>
              </a:rPr>
              <a:t>d=3 </a:t>
            </a:r>
            <a:r>
              <a:rPr lang="en-US" sz="1100" dirty="0">
                <a:solidFill>
                  <a:schemeClr val="dk1"/>
                </a:solidFill>
                <a:latin typeface="Lora"/>
                <a:ea typeface="Lora"/>
                <a:cs typeface="Lora"/>
                <a:sym typeface="Lora"/>
              </a:rPr>
              <a:t>was found to be optimal.</a:t>
            </a:r>
            <a:endParaRPr lang="en-US" sz="1100" dirty="0">
              <a:solidFill>
                <a:schemeClr val="dk1"/>
              </a:solidFill>
              <a:latin typeface="Lora"/>
              <a:sym typeface="Lora"/>
            </a:endParaRPr>
          </a:p>
          <a:p>
            <a:endParaRPr lang="en-US" dirty="0"/>
          </a:p>
        </p:txBody>
      </p:sp>
    </p:spTree>
    <p:extLst>
      <p:ext uri="{BB962C8B-B14F-4D97-AF65-F5344CB8AC3E}">
        <p14:creationId xmlns:p14="http://schemas.microsoft.com/office/powerpoint/2010/main" val="117041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91465" algn="l" rtl="0">
              <a:spcBef>
                <a:spcPts val="0"/>
              </a:spcBef>
              <a:spcAft>
                <a:spcPts val="0"/>
              </a:spcAft>
              <a:buClr>
                <a:schemeClr val="dk1"/>
              </a:buClr>
              <a:buSzPts val="990"/>
              <a:buFont typeface="Wingdings" panose="05000000000000000000" pitchFamily="2" charset="2"/>
              <a:buChar char="Ø"/>
            </a:pPr>
            <a:r>
              <a:rPr lang="en-US" sz="1100" dirty="0">
                <a:solidFill>
                  <a:schemeClr val="dk1"/>
                </a:solidFill>
                <a:latin typeface="Lora"/>
                <a:sym typeface="Lora"/>
              </a:rPr>
              <a:t>It was observed that for higher horizon values, more number of trials were required in order to attain Value convergence. </a:t>
            </a:r>
          </a:p>
          <a:p>
            <a:pPr marL="457200" lvl="0" indent="-291465" algn="l" rtl="0">
              <a:spcBef>
                <a:spcPts val="0"/>
              </a:spcBef>
              <a:spcAft>
                <a:spcPts val="0"/>
              </a:spcAft>
              <a:buClr>
                <a:schemeClr val="dk1"/>
              </a:buClr>
              <a:buSzPts val="990"/>
              <a:buFont typeface="Wingdings" panose="05000000000000000000" pitchFamily="2" charset="2"/>
              <a:buChar char="Ø"/>
            </a:pPr>
            <a:endParaRPr lang="en-US" sz="1100" dirty="0">
              <a:solidFill>
                <a:schemeClr val="dk1"/>
              </a:solidFill>
              <a:latin typeface="Lora"/>
              <a:sym typeface="Lora"/>
            </a:endParaRPr>
          </a:p>
          <a:p>
            <a:pPr marL="457200" lvl="0" indent="-291465" algn="l" rtl="0">
              <a:spcBef>
                <a:spcPts val="0"/>
              </a:spcBef>
              <a:spcAft>
                <a:spcPts val="0"/>
              </a:spcAft>
              <a:buClr>
                <a:schemeClr val="dk1"/>
              </a:buClr>
              <a:buSzPts val="990"/>
              <a:buFont typeface="Wingdings" panose="05000000000000000000" pitchFamily="2" charset="2"/>
              <a:buChar char="Ø"/>
            </a:pPr>
            <a:r>
              <a:rPr lang="en-US" sz="1100" dirty="0" err="1">
                <a:solidFill>
                  <a:schemeClr val="dk1"/>
                </a:solidFill>
                <a:latin typeface="Lora"/>
                <a:sym typeface="Lora"/>
              </a:rPr>
              <a:t>Eg</a:t>
            </a:r>
            <a:r>
              <a:rPr lang="en-US" sz="1100" dirty="0">
                <a:solidFill>
                  <a:schemeClr val="dk1"/>
                </a:solidFill>
                <a:latin typeface="Lora"/>
                <a:sym typeface="Lora"/>
              </a:rPr>
              <a:t> – Horizon = 5 does not converge at 100 trials, but at 200 trials.</a:t>
            </a:r>
          </a:p>
          <a:p>
            <a:pPr marL="457200" lvl="0" indent="-291465" algn="l" rtl="0">
              <a:spcBef>
                <a:spcPts val="0"/>
              </a:spcBef>
              <a:spcAft>
                <a:spcPts val="0"/>
              </a:spcAft>
              <a:buClr>
                <a:schemeClr val="dk1"/>
              </a:buClr>
              <a:buSzPts val="990"/>
              <a:buFont typeface="Wingdings" panose="05000000000000000000" pitchFamily="2" charset="2"/>
              <a:buChar char="Ø"/>
            </a:pPr>
            <a:endParaRPr lang="en-US" sz="1100" dirty="0">
              <a:solidFill>
                <a:schemeClr val="dk1"/>
              </a:solidFill>
              <a:latin typeface="Lora"/>
              <a:sym typeface="Lora"/>
            </a:endParaRPr>
          </a:p>
          <a:p>
            <a:pPr marL="457200" lvl="0" indent="-291465" algn="l" rtl="0">
              <a:spcBef>
                <a:spcPts val="0"/>
              </a:spcBef>
              <a:spcAft>
                <a:spcPts val="0"/>
              </a:spcAft>
              <a:buClr>
                <a:schemeClr val="dk1"/>
              </a:buClr>
              <a:buSzPts val="990"/>
              <a:buFont typeface="Wingdings" panose="05000000000000000000" pitchFamily="2" charset="2"/>
              <a:buChar char="Ø"/>
            </a:pPr>
            <a:r>
              <a:rPr lang="en-US" sz="1100" dirty="0">
                <a:solidFill>
                  <a:schemeClr val="dk1"/>
                </a:solidFill>
                <a:latin typeface="Lora"/>
                <a:sym typeface="Lora"/>
              </a:rPr>
              <a:t>Thus, an increase in the horizon can lead to better performance, but more trials are required to reach convergence of the Value function and the optimal policy.</a:t>
            </a:r>
          </a:p>
          <a:p>
            <a:endParaRPr lang="en-US" dirty="0"/>
          </a:p>
        </p:txBody>
      </p:sp>
    </p:spTree>
    <p:extLst>
      <p:ext uri="{BB962C8B-B14F-4D97-AF65-F5344CB8AC3E}">
        <p14:creationId xmlns:p14="http://schemas.microsoft.com/office/powerpoint/2010/main" val="3008027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00f18a4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00f18a4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965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00f18a47c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00f18a47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Lora"/>
              <a:buChar char="★"/>
            </a:pPr>
            <a:r>
              <a:rPr lang="en-US" sz="1100" dirty="0">
                <a:solidFill>
                  <a:srgbClr val="000000"/>
                </a:solidFill>
                <a:latin typeface="Lora"/>
                <a:ea typeface="Lora"/>
                <a:cs typeface="Lora"/>
                <a:sym typeface="Lora"/>
              </a:rPr>
              <a:t>Representation of a MPC control problem in the probabilistic MDP framework.</a:t>
            </a:r>
          </a:p>
          <a:p>
            <a:pPr marL="457200" lvl="0" indent="-342900" algn="l" rtl="0">
              <a:spcBef>
                <a:spcPts val="0"/>
              </a:spcBef>
              <a:spcAft>
                <a:spcPts val="0"/>
              </a:spcAft>
              <a:buClr>
                <a:srgbClr val="000000"/>
              </a:buClr>
              <a:buSzPts val="1800"/>
              <a:buFont typeface="Lora"/>
              <a:buChar char="★"/>
            </a:pPr>
            <a:endParaRPr lang="en-US" sz="1100" dirty="0">
              <a:solidFill>
                <a:srgbClr val="000000"/>
              </a:solidFill>
              <a:latin typeface="Lora"/>
              <a:ea typeface="Lora"/>
              <a:cs typeface="Lora"/>
              <a:sym typeface="Lora"/>
            </a:endParaRPr>
          </a:p>
          <a:p>
            <a:pPr marL="457200" lvl="0" indent="-342900" algn="l" rtl="0">
              <a:spcBef>
                <a:spcPts val="0"/>
              </a:spcBef>
              <a:spcAft>
                <a:spcPts val="0"/>
              </a:spcAft>
              <a:buClr>
                <a:srgbClr val="000000"/>
              </a:buClr>
              <a:buSzPts val="1800"/>
              <a:buFont typeface="Lora"/>
              <a:buChar char="★"/>
            </a:pPr>
            <a:endParaRPr lang="en-US" sz="1100" dirty="0">
              <a:solidFill>
                <a:srgbClr val="000000"/>
              </a:solidFill>
              <a:latin typeface="Lora"/>
              <a:ea typeface="Lora"/>
              <a:cs typeface="Lora"/>
              <a:sym typeface="Lora"/>
            </a:endParaRPr>
          </a:p>
          <a:p>
            <a:pPr marL="457200" lvl="0" indent="-342900" algn="l" rtl="0">
              <a:spcBef>
                <a:spcPts val="0"/>
              </a:spcBef>
              <a:spcAft>
                <a:spcPts val="0"/>
              </a:spcAft>
              <a:buClr>
                <a:srgbClr val="000000"/>
              </a:buClr>
              <a:buSzPts val="1800"/>
              <a:buFont typeface="Lora"/>
              <a:buChar char="★"/>
            </a:pPr>
            <a:r>
              <a:rPr lang="en-US" sz="1100" dirty="0">
                <a:solidFill>
                  <a:srgbClr val="000000"/>
                </a:solidFill>
                <a:latin typeface="Lora"/>
                <a:ea typeface="Lora"/>
                <a:cs typeface="Lora"/>
                <a:sym typeface="Lora"/>
              </a:rPr>
              <a:t>A classical MPC control problem was represented in the probabilistic MDP framework. This enabled the inclusion of perturbation and uncertainty information in the design process to determine the control input, or in the case of MDP, an optimal policy.</a:t>
            </a:r>
          </a:p>
          <a:p>
            <a:pPr marL="457200" lvl="0" indent="-342900" algn="l" rtl="0">
              <a:spcBef>
                <a:spcPts val="0"/>
              </a:spcBef>
              <a:spcAft>
                <a:spcPts val="0"/>
              </a:spcAft>
              <a:buClr>
                <a:srgbClr val="000000"/>
              </a:buClr>
              <a:buSzPts val="1800"/>
              <a:buFont typeface="Lora"/>
              <a:buChar char="★"/>
            </a:pPr>
            <a:r>
              <a:rPr lang="en-US" sz="1100" dirty="0">
                <a:solidFill>
                  <a:srgbClr val="000000"/>
                </a:solidFill>
                <a:latin typeface="Lora"/>
                <a:ea typeface="Lora"/>
                <a:cs typeface="Lora"/>
                <a:sym typeface="Lora"/>
              </a:rPr>
              <a:t>RTDP and THTS algorithms were implemented to design a controller for the simplified UAV Model.</a:t>
            </a:r>
          </a:p>
          <a:p>
            <a:pPr marL="457200" lvl="0" indent="-342900" algn="l" rtl="0">
              <a:spcBef>
                <a:spcPts val="0"/>
              </a:spcBef>
              <a:spcAft>
                <a:spcPts val="0"/>
              </a:spcAft>
              <a:buClr>
                <a:srgbClr val="000000"/>
              </a:buClr>
              <a:buSzPts val="1800"/>
              <a:buFont typeface="Lora"/>
              <a:buChar char="★"/>
            </a:pPr>
            <a:r>
              <a:rPr lang="en-US" sz="1100" dirty="0">
                <a:solidFill>
                  <a:srgbClr val="000000"/>
                </a:solidFill>
                <a:latin typeface="Lora"/>
                <a:ea typeface="Lora"/>
                <a:cs typeface="Lora"/>
                <a:sym typeface="Lora"/>
              </a:rPr>
              <a:t>Parametric study showed the effects of perturbations, horizon and number of trials on the performance of the controller.</a:t>
            </a:r>
          </a:p>
          <a:p>
            <a:pPr marL="457200" lvl="0" indent="-342900" algn="l" rtl="0">
              <a:spcBef>
                <a:spcPts val="0"/>
              </a:spcBef>
              <a:spcAft>
                <a:spcPts val="0"/>
              </a:spcAft>
              <a:buClr>
                <a:srgbClr val="000000"/>
              </a:buClr>
              <a:buSzPts val="1800"/>
              <a:buFont typeface="Lora"/>
              <a:buChar char="★"/>
            </a:pPr>
            <a:r>
              <a:rPr lang="en-US" sz="1100" dirty="0">
                <a:solidFill>
                  <a:srgbClr val="000000"/>
                </a:solidFill>
                <a:latin typeface="Lora"/>
                <a:ea typeface="Lora"/>
                <a:cs typeface="Lora"/>
                <a:sym typeface="Lora"/>
              </a:rPr>
              <a:t>Robustness study validated the robustness of the MDP controller supporting the idea of using MDPs to create Robust MPCs.</a:t>
            </a:r>
          </a:p>
          <a:p>
            <a:pPr marL="457200" lvl="0" indent="-342900" algn="l" rtl="0">
              <a:spcBef>
                <a:spcPts val="0"/>
              </a:spcBef>
              <a:spcAft>
                <a:spcPts val="0"/>
              </a:spcAft>
              <a:buClr>
                <a:srgbClr val="000000"/>
              </a:buClr>
              <a:buSzPts val="1800"/>
              <a:buFont typeface="Lora"/>
              <a:buChar char="★"/>
            </a:pPr>
            <a:r>
              <a:rPr lang="en-US" sz="1100" dirty="0">
                <a:solidFill>
                  <a:srgbClr val="000000"/>
                </a:solidFill>
                <a:latin typeface="Lora"/>
                <a:ea typeface="Lora"/>
                <a:cs typeface="Lora"/>
                <a:sym typeface="Lora"/>
              </a:rPr>
              <a:t>Trajectory tracking for various 1D and 2D trajectories in the presence of perturbations were satisfactory, showing the path tracking capability of the MDP controller.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rgbClr val="000000"/>
              </a:solidFill>
              <a:latin typeface="Lora"/>
              <a:ea typeface="Lora"/>
              <a:cs typeface="Lora"/>
              <a:sym typeface="L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rgbClr val="000000"/>
              </a:solidFill>
              <a:latin typeface="Lora"/>
              <a:ea typeface="Lora"/>
              <a:cs typeface="Lora"/>
              <a:sym typeface="L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000000"/>
                </a:solidFill>
                <a:latin typeface="Lora"/>
                <a:ea typeface="Lora"/>
                <a:cs typeface="Lora"/>
                <a:sym typeface="Lora"/>
              </a:rPr>
              <a:t>While only 1 RTDP trial could be run between 0.1 to 0.2 seconds, about 100 trials could be run with the THTS code between 0.1 to 0.2 seconds.</a:t>
            </a:r>
            <a:endParaRPr lang="en-IN" sz="1100" dirty="0">
              <a:solidFill>
                <a:srgbClr val="000000"/>
              </a:solidFill>
              <a:latin typeface="Lora"/>
              <a:ea typeface="Lora"/>
              <a:cs typeface="Lora"/>
              <a:sym typeface="Lora"/>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18453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00f18a47c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00f18a47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944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00f18a47c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00f18a47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281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00f18a47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00f18a47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00f18a47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00f18a47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541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00f18a4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00f18a4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333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00f18a6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00f18a6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00f18a61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e00f18a61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e00f18a47c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00f18a47c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00f18a4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00f18a4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038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00f18a47c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00f18a47c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00f18a47c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00f18a47c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vf</a:t>
            </a:r>
            <a:r>
              <a:rPr lang="en-US" dirty="0"/>
              <a:t> desirability of being in a state s as it represents the expected accumulated costs. The objective of </a:t>
            </a:r>
            <a:r>
              <a:rPr lang="en-US" dirty="0" err="1"/>
              <a:t>mdp</a:t>
            </a:r>
            <a:r>
              <a:rPr lang="en-US" dirty="0"/>
              <a:t> is to minimize the value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7530" y="79629"/>
            <a:ext cx="9029100" cy="4764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3000" b="1" i="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18128" y="1296029"/>
            <a:ext cx="8307600" cy="31062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sz="1400" b="0" i="0">
                <a:solidFill>
                  <a:schemeClr val="dk1"/>
                </a:solidFill>
                <a:latin typeface="Arial"/>
                <a:ea typeface="Arial"/>
                <a:cs typeface="Arial"/>
                <a:sym typeface="Arial"/>
              </a:defRPr>
            </a:lvl1pPr>
            <a:lvl2pPr marL="914400" lvl="1" indent="-228600" algn="l" rtl="0">
              <a:spcBef>
                <a:spcPts val="1200"/>
              </a:spcBef>
              <a:spcAft>
                <a:spcPts val="0"/>
              </a:spcAft>
              <a:buSzPts val="1400"/>
              <a:buNone/>
              <a:defRPr/>
            </a:lvl2pPr>
            <a:lvl3pPr marL="1371600" lvl="2" indent="-228600" algn="l" rtl="0">
              <a:spcBef>
                <a:spcPts val="1200"/>
              </a:spcBef>
              <a:spcAft>
                <a:spcPts val="0"/>
              </a:spcAft>
              <a:buSzPts val="1400"/>
              <a:buNone/>
              <a:defRPr/>
            </a:lvl3pPr>
            <a:lvl4pPr marL="1828800" lvl="3" indent="-228600" algn="l" rtl="0">
              <a:spcBef>
                <a:spcPts val="1200"/>
              </a:spcBef>
              <a:spcAft>
                <a:spcPts val="0"/>
              </a:spcAft>
              <a:buSzPts val="1400"/>
              <a:buNone/>
              <a:defRPr/>
            </a:lvl4pPr>
            <a:lvl5pPr marL="2286000" lvl="4" indent="-228600" algn="l" rtl="0">
              <a:spcBef>
                <a:spcPts val="1200"/>
              </a:spcBef>
              <a:spcAft>
                <a:spcPts val="0"/>
              </a:spcAft>
              <a:buSzPts val="1400"/>
              <a:buNone/>
              <a:defRPr/>
            </a:lvl5pPr>
            <a:lvl6pPr marL="2743200" lvl="5" indent="-228600" algn="l" rtl="0">
              <a:spcBef>
                <a:spcPts val="1200"/>
              </a:spcBef>
              <a:spcAft>
                <a:spcPts val="0"/>
              </a:spcAft>
              <a:buSzPts val="1400"/>
              <a:buNone/>
              <a:defRPr/>
            </a:lvl6pPr>
            <a:lvl7pPr marL="3200400" lvl="6" indent="-228600" algn="l" rtl="0">
              <a:spcBef>
                <a:spcPts val="1200"/>
              </a:spcBef>
              <a:spcAft>
                <a:spcPts val="0"/>
              </a:spcAft>
              <a:buSzPts val="1400"/>
              <a:buNone/>
              <a:defRPr/>
            </a:lvl7pPr>
            <a:lvl8pPr marL="3657600" lvl="7" indent="-228600" algn="l" rtl="0">
              <a:spcBef>
                <a:spcPts val="1200"/>
              </a:spcBef>
              <a:spcAft>
                <a:spcPts val="0"/>
              </a:spcAft>
              <a:buSzPts val="1400"/>
              <a:buNone/>
              <a:defRPr/>
            </a:lvl8pPr>
            <a:lvl9pPr marL="4114800" lvl="8" indent="-228600" algn="l" rtl="0">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4132516" y="4968780"/>
            <a:ext cx="878700" cy="1470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100"/>
              <a:buNone/>
              <a:defRPr sz="900" b="0" i="0">
                <a:solidFill>
                  <a:srgbClr val="888888"/>
                </a:solidFill>
                <a:latin typeface="Arial"/>
                <a:ea typeface="Arial"/>
                <a:cs typeface="Arial"/>
                <a:sym typeface="Aria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100"/>
              <a:buNone/>
              <a:defRPr sz="1100">
                <a:solidFill>
                  <a:srgbClr val="888888"/>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8982837" y="4923289"/>
            <a:ext cx="120900" cy="138600"/>
          </a:xfrm>
          <a:prstGeom prst="rect">
            <a:avLst/>
          </a:prstGeom>
          <a:noFill/>
          <a:ln>
            <a:noFill/>
          </a:ln>
        </p:spPr>
        <p:txBody>
          <a:bodyPr spcFirstLastPara="1" wrap="square" lIns="0" tIns="0" rIns="0" bIns="0" anchor="t" anchorCtr="0">
            <a:spAutoFit/>
          </a:bodyPr>
          <a:lstStyle>
            <a:lvl1pPr marL="25400" marR="0" lvl="0" indent="0" algn="l" rtl="0">
              <a:lnSpc>
                <a:spcPct val="100000"/>
              </a:lnSpc>
              <a:spcBef>
                <a:spcPts val="0"/>
              </a:spcBef>
              <a:buNone/>
              <a:defRPr sz="900" b="0" i="0">
                <a:solidFill>
                  <a:srgbClr val="888888"/>
                </a:solidFill>
                <a:latin typeface="Arial"/>
                <a:ea typeface="Arial"/>
                <a:cs typeface="Arial"/>
                <a:sym typeface="Arial"/>
              </a:defRPr>
            </a:lvl1pPr>
            <a:lvl2pPr marL="25400" marR="0" lvl="1" indent="0" algn="l" rtl="0">
              <a:lnSpc>
                <a:spcPct val="100000"/>
              </a:lnSpc>
              <a:spcBef>
                <a:spcPts val="0"/>
              </a:spcBef>
              <a:buNone/>
              <a:defRPr sz="900" b="0" i="0">
                <a:solidFill>
                  <a:srgbClr val="888888"/>
                </a:solidFill>
                <a:latin typeface="Arial"/>
                <a:ea typeface="Arial"/>
                <a:cs typeface="Arial"/>
                <a:sym typeface="Arial"/>
              </a:defRPr>
            </a:lvl2pPr>
            <a:lvl3pPr marL="25400" marR="0" lvl="2" indent="0" algn="l" rtl="0">
              <a:lnSpc>
                <a:spcPct val="100000"/>
              </a:lnSpc>
              <a:spcBef>
                <a:spcPts val="0"/>
              </a:spcBef>
              <a:buNone/>
              <a:defRPr sz="900" b="0" i="0">
                <a:solidFill>
                  <a:srgbClr val="888888"/>
                </a:solidFill>
                <a:latin typeface="Arial"/>
                <a:ea typeface="Arial"/>
                <a:cs typeface="Arial"/>
                <a:sym typeface="Arial"/>
              </a:defRPr>
            </a:lvl3pPr>
            <a:lvl4pPr marL="25400" marR="0" lvl="3" indent="0" algn="l" rtl="0">
              <a:lnSpc>
                <a:spcPct val="100000"/>
              </a:lnSpc>
              <a:spcBef>
                <a:spcPts val="0"/>
              </a:spcBef>
              <a:buNone/>
              <a:defRPr sz="900" b="0" i="0">
                <a:solidFill>
                  <a:srgbClr val="888888"/>
                </a:solidFill>
                <a:latin typeface="Arial"/>
                <a:ea typeface="Arial"/>
                <a:cs typeface="Arial"/>
                <a:sym typeface="Arial"/>
              </a:defRPr>
            </a:lvl4pPr>
            <a:lvl5pPr marL="25400" marR="0" lvl="4" indent="0" algn="l" rtl="0">
              <a:lnSpc>
                <a:spcPct val="100000"/>
              </a:lnSpc>
              <a:spcBef>
                <a:spcPts val="0"/>
              </a:spcBef>
              <a:buNone/>
              <a:defRPr sz="900" b="0" i="0">
                <a:solidFill>
                  <a:srgbClr val="888888"/>
                </a:solidFill>
                <a:latin typeface="Arial"/>
                <a:ea typeface="Arial"/>
                <a:cs typeface="Arial"/>
                <a:sym typeface="Arial"/>
              </a:defRPr>
            </a:lvl5pPr>
            <a:lvl6pPr marL="25400" marR="0" lvl="5" indent="0" algn="l" rtl="0">
              <a:lnSpc>
                <a:spcPct val="100000"/>
              </a:lnSpc>
              <a:spcBef>
                <a:spcPts val="0"/>
              </a:spcBef>
              <a:buNone/>
              <a:defRPr sz="900" b="0" i="0">
                <a:solidFill>
                  <a:srgbClr val="888888"/>
                </a:solidFill>
                <a:latin typeface="Arial"/>
                <a:ea typeface="Arial"/>
                <a:cs typeface="Arial"/>
                <a:sym typeface="Arial"/>
              </a:defRPr>
            </a:lvl6pPr>
            <a:lvl7pPr marL="25400" marR="0" lvl="6" indent="0" algn="l" rtl="0">
              <a:lnSpc>
                <a:spcPct val="100000"/>
              </a:lnSpc>
              <a:spcBef>
                <a:spcPts val="0"/>
              </a:spcBef>
              <a:buNone/>
              <a:defRPr sz="900" b="0" i="0">
                <a:solidFill>
                  <a:srgbClr val="888888"/>
                </a:solidFill>
                <a:latin typeface="Arial"/>
                <a:ea typeface="Arial"/>
                <a:cs typeface="Arial"/>
                <a:sym typeface="Arial"/>
              </a:defRPr>
            </a:lvl7pPr>
            <a:lvl8pPr marL="25400" marR="0" lvl="7" indent="0" algn="l" rtl="0">
              <a:lnSpc>
                <a:spcPct val="100000"/>
              </a:lnSpc>
              <a:spcBef>
                <a:spcPts val="0"/>
              </a:spcBef>
              <a:buNone/>
              <a:defRPr sz="900" b="0" i="0">
                <a:solidFill>
                  <a:srgbClr val="888888"/>
                </a:solidFill>
                <a:latin typeface="Arial"/>
                <a:ea typeface="Arial"/>
                <a:cs typeface="Arial"/>
                <a:sym typeface="Arial"/>
              </a:defRPr>
            </a:lvl8pPr>
            <a:lvl9pPr marL="25400" marR="0" lvl="8" indent="0" algn="l" rtl="0">
              <a:lnSpc>
                <a:spcPct val="100000"/>
              </a:lnSpc>
              <a:spcBef>
                <a:spcPts val="0"/>
              </a:spcBef>
              <a:buNone/>
              <a:defRPr sz="900" b="0" i="0">
                <a:solidFill>
                  <a:srgbClr val="888888"/>
                </a:solidFill>
                <a:latin typeface="Arial"/>
                <a:ea typeface="Arial"/>
                <a:cs typeface="Arial"/>
                <a:sym typeface="Arial"/>
              </a:defRPr>
            </a:lvl9pPr>
          </a:lstStyle>
          <a:p>
            <a:pPr marL="2540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4.png"/><Relationship Id="rId5" Type="http://schemas.openxmlformats.org/officeDocument/2006/relationships/image" Target="../media/image37.png"/><Relationship Id="rId10" Type="http://schemas.openxmlformats.org/officeDocument/2006/relationships/image" Target="../media/image43.png"/><Relationship Id="rId4" Type="http://schemas.openxmlformats.org/officeDocument/2006/relationships/image" Target="../media/image36.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grpSp>
        <p:nvGrpSpPr>
          <p:cNvPr id="66" name="Google Shape;66;p15"/>
          <p:cNvGrpSpPr/>
          <p:nvPr/>
        </p:nvGrpSpPr>
        <p:grpSpPr>
          <a:xfrm>
            <a:off x="0" y="0"/>
            <a:ext cx="9144000" cy="5143498"/>
            <a:chOff x="0" y="0"/>
            <a:chExt cx="12192000" cy="6857997"/>
          </a:xfrm>
        </p:grpSpPr>
        <p:pic>
          <p:nvPicPr>
            <p:cNvPr id="67" name="Google Shape;67;p15"/>
            <p:cNvPicPr preferRelativeResize="0"/>
            <p:nvPr/>
          </p:nvPicPr>
          <p:blipFill rotWithShape="1">
            <a:blip r:embed="rId3">
              <a:alphaModFix/>
            </a:blip>
            <a:srcRect/>
            <a:stretch/>
          </p:blipFill>
          <p:spPr>
            <a:xfrm>
              <a:off x="0" y="0"/>
              <a:ext cx="12192000" cy="6857997"/>
            </a:xfrm>
            <a:prstGeom prst="rect">
              <a:avLst/>
            </a:prstGeom>
            <a:noFill/>
            <a:ln>
              <a:noFill/>
            </a:ln>
          </p:spPr>
        </p:pic>
        <p:sp>
          <p:nvSpPr>
            <p:cNvPr id="68" name="Google Shape;68;p15"/>
            <p:cNvSpPr/>
            <p:nvPr/>
          </p:nvSpPr>
          <p:spPr>
            <a:xfrm>
              <a:off x="0" y="2835817"/>
              <a:ext cx="4711065" cy="18414"/>
            </a:xfrm>
            <a:custGeom>
              <a:avLst/>
              <a:gdLst/>
              <a:ahLst/>
              <a:cxnLst/>
              <a:rect l="l" t="t" r="r" b="b"/>
              <a:pathLst>
                <a:path w="4711065" h="18414" extrusionOk="0">
                  <a:moveTo>
                    <a:pt x="4710938" y="0"/>
                  </a:moveTo>
                  <a:lnTo>
                    <a:pt x="0" y="0"/>
                  </a:lnTo>
                  <a:lnTo>
                    <a:pt x="0" y="17999"/>
                  </a:lnTo>
                  <a:lnTo>
                    <a:pt x="4710938" y="17999"/>
                  </a:lnTo>
                  <a:lnTo>
                    <a:pt x="471093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69" name="Google Shape;69;p15"/>
            <p:cNvPicPr preferRelativeResize="0"/>
            <p:nvPr/>
          </p:nvPicPr>
          <p:blipFill rotWithShape="1">
            <a:blip r:embed="rId4">
              <a:alphaModFix/>
            </a:blip>
            <a:srcRect/>
            <a:stretch/>
          </p:blipFill>
          <p:spPr>
            <a:xfrm>
              <a:off x="9626600" y="5185841"/>
              <a:ext cx="1716277" cy="1041501"/>
            </a:xfrm>
            <a:prstGeom prst="rect">
              <a:avLst/>
            </a:prstGeom>
            <a:noFill/>
            <a:ln>
              <a:noFill/>
            </a:ln>
          </p:spPr>
        </p:pic>
      </p:grpSp>
      <p:sp>
        <p:nvSpPr>
          <p:cNvPr id="70" name="Google Shape;70;p15"/>
          <p:cNvSpPr txBox="1">
            <a:spLocks noGrp="1"/>
          </p:cNvSpPr>
          <p:nvPr>
            <p:ph type="ctrTitle"/>
          </p:nvPr>
        </p:nvSpPr>
        <p:spPr>
          <a:xfrm>
            <a:off x="311708" y="744575"/>
            <a:ext cx="8520600" cy="2221272"/>
          </a:xfrm>
          <a:prstGeom prst="rect">
            <a:avLst/>
          </a:prstGeom>
          <a:noFill/>
          <a:ln>
            <a:noFill/>
          </a:ln>
        </p:spPr>
        <p:txBody>
          <a:bodyPr spcFirstLastPara="1" wrap="square" lIns="0" tIns="50950" rIns="0" bIns="0" anchor="t" anchorCtr="0">
            <a:spAutoFit/>
          </a:bodyPr>
          <a:lstStyle/>
          <a:p>
            <a:pPr marL="0" lvl="0" indent="0" algn="l" rtl="0">
              <a:spcBef>
                <a:spcPts val="0"/>
              </a:spcBef>
              <a:spcAft>
                <a:spcPts val="0"/>
              </a:spcAft>
              <a:buNone/>
            </a:pPr>
            <a:r>
              <a:rPr lang="en" sz="3100" b="0" dirty="0">
                <a:solidFill>
                  <a:schemeClr val="dk1"/>
                </a:solidFill>
                <a:latin typeface="Lora"/>
                <a:ea typeface="Lora"/>
                <a:cs typeface="Lora"/>
                <a:sym typeface="Lora"/>
              </a:rPr>
              <a:t>Probabilistic AI tools applied to Robust Model Predictive Control: A UAV Path Tracking study, OOP C++ Approach</a:t>
            </a:r>
            <a:br>
              <a:rPr lang="en" sz="2400" b="0" dirty="0"/>
            </a:br>
            <a:br>
              <a:rPr lang="en" sz="2400" dirty="0"/>
            </a:br>
            <a:endParaRPr sz="2400" dirty="0">
              <a:latin typeface="Georgia"/>
              <a:ea typeface="Georgia"/>
              <a:cs typeface="Georgia"/>
              <a:sym typeface="Georgia"/>
            </a:endParaRPr>
          </a:p>
        </p:txBody>
      </p:sp>
      <p:sp>
        <p:nvSpPr>
          <p:cNvPr id="71" name="Google Shape;71;p15"/>
          <p:cNvSpPr txBox="1"/>
          <p:nvPr/>
        </p:nvSpPr>
        <p:spPr>
          <a:xfrm>
            <a:off x="398526" y="3210873"/>
            <a:ext cx="3950700" cy="1584300"/>
          </a:xfrm>
          <a:prstGeom prst="rect">
            <a:avLst/>
          </a:prstGeom>
          <a:noFill/>
          <a:ln>
            <a:noFill/>
          </a:ln>
        </p:spPr>
        <p:txBody>
          <a:bodyPr spcFirstLastPara="1" wrap="square" lIns="0" tIns="44750" rIns="0" bIns="0" anchor="t" anchorCtr="0">
            <a:spAutoFit/>
          </a:bodyPr>
          <a:lstStyle/>
          <a:p>
            <a:pPr marL="0" lvl="0" indent="0" algn="ctr" rtl="0">
              <a:spcBef>
                <a:spcPts val="0"/>
              </a:spcBef>
              <a:spcAft>
                <a:spcPts val="0"/>
              </a:spcAft>
              <a:buSzPts val="800"/>
              <a:buNone/>
            </a:pPr>
            <a:r>
              <a:rPr lang="en" sz="2000">
                <a:solidFill>
                  <a:schemeClr val="dk1"/>
                </a:solidFill>
                <a:latin typeface="Lora"/>
                <a:ea typeface="Lora"/>
                <a:cs typeface="Lora"/>
                <a:sym typeface="Lora"/>
              </a:rPr>
              <a:t>Guides : Caroline Chanel, Joël Bordeneuve-Guibe</a:t>
            </a:r>
            <a:endParaRPr sz="2000">
              <a:solidFill>
                <a:schemeClr val="dk1"/>
              </a:solidFill>
              <a:latin typeface="Lora"/>
              <a:ea typeface="Lora"/>
              <a:cs typeface="Lora"/>
              <a:sym typeface="Lora"/>
            </a:endParaRPr>
          </a:p>
          <a:p>
            <a:pPr marL="0" lvl="0" indent="0" algn="l" rtl="0">
              <a:spcBef>
                <a:spcPts val="0"/>
              </a:spcBef>
              <a:spcAft>
                <a:spcPts val="0"/>
              </a:spcAft>
              <a:buSzPts val="800"/>
              <a:buNone/>
            </a:pPr>
            <a:endParaRPr sz="2100">
              <a:solidFill>
                <a:srgbClr val="595959"/>
              </a:solidFill>
            </a:endParaRPr>
          </a:p>
          <a:p>
            <a:pPr marL="0" lvl="0" indent="0" algn="l" rtl="0">
              <a:spcBef>
                <a:spcPts val="0"/>
              </a:spcBef>
              <a:spcAft>
                <a:spcPts val="0"/>
              </a:spcAft>
              <a:buSzPts val="800"/>
              <a:buNone/>
            </a:pPr>
            <a:endParaRPr sz="2100">
              <a:solidFill>
                <a:srgbClr val="595959"/>
              </a:solidFill>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3" name="Google Shape;73;p15"/>
          <p:cNvSpPr txBox="1"/>
          <p:nvPr/>
        </p:nvSpPr>
        <p:spPr>
          <a:xfrm>
            <a:off x="-31612" y="2366325"/>
            <a:ext cx="6000900" cy="6696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SzPts val="800"/>
              <a:buNone/>
            </a:pPr>
            <a:r>
              <a:rPr lang="pt-BR" sz="2100" dirty="0">
                <a:solidFill>
                  <a:schemeClr val="dk1"/>
                </a:solidFill>
                <a:latin typeface="Lora"/>
                <a:ea typeface="Lora"/>
                <a:cs typeface="Lora"/>
                <a:sym typeface="Lora"/>
              </a:rPr>
              <a:t>Marcos Vinicius Teixeira Maciel </a:t>
            </a:r>
            <a:endParaRPr sz="2100" dirty="0">
              <a:solidFill>
                <a:schemeClr val="dk1"/>
              </a:solidFill>
              <a:latin typeface="Lora"/>
              <a:ea typeface="Lora"/>
              <a:cs typeface="Lora"/>
              <a:sym typeface="Lora"/>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21714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Lora"/>
                <a:ea typeface="Lora"/>
                <a:cs typeface="Lora"/>
                <a:sym typeface="Lora"/>
              </a:rPr>
              <a:t>Markov Decision Process (MDP)[</a:t>
            </a:r>
            <a:r>
              <a:rPr lang="en" sz="2800" dirty="0">
                <a:solidFill>
                  <a:srgbClr val="434A54"/>
                </a:solidFill>
                <a:highlight>
                  <a:srgbClr val="FFFFFF"/>
                </a:highlight>
                <a:latin typeface="Lora"/>
                <a:ea typeface="Lora"/>
                <a:cs typeface="Lora"/>
                <a:sym typeface="Lora"/>
              </a:rPr>
              <a:t>Kolobov, A. (2012)</a:t>
            </a:r>
            <a:r>
              <a:rPr lang="en" dirty="0">
                <a:latin typeface="Lora"/>
                <a:ea typeface="Lora"/>
                <a:cs typeface="Lora"/>
                <a:sym typeface="Lora"/>
              </a:rPr>
              <a:t>]</a:t>
            </a:r>
            <a:endParaRPr dirty="0">
              <a:latin typeface="Lora"/>
              <a:ea typeface="Lora"/>
              <a:cs typeface="Lora"/>
              <a:sym typeface="Lora"/>
            </a:endParaRPr>
          </a:p>
        </p:txBody>
      </p:sp>
      <p:sp>
        <p:nvSpPr>
          <p:cNvPr id="178" name="Google Shape;178;p28"/>
          <p:cNvSpPr txBox="1">
            <a:spLocks noGrp="1"/>
          </p:cNvSpPr>
          <p:nvPr>
            <p:ph type="body" idx="1"/>
          </p:nvPr>
        </p:nvSpPr>
        <p:spPr>
          <a:xfrm>
            <a:off x="226208" y="3080474"/>
            <a:ext cx="8520600" cy="678728"/>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Clr>
                <a:schemeClr val="dk1"/>
              </a:buClr>
              <a:buSzPts val="1500"/>
              <a:buFont typeface="Lora"/>
              <a:buChar char="➢"/>
            </a:pPr>
            <a:r>
              <a:rPr lang="en" sz="1500" dirty="0">
                <a:solidFill>
                  <a:schemeClr val="dk1"/>
                </a:solidFill>
                <a:latin typeface="Lora"/>
                <a:ea typeface="Lora"/>
                <a:cs typeface="Lora"/>
                <a:sym typeface="Lora"/>
              </a:rPr>
              <a:t>The goal is to minimize the expected accumulated costs or, equivalently, to maximize the expected accumulated rewards.</a:t>
            </a:r>
            <a:endParaRPr lang="en-US" sz="1500" dirty="0">
              <a:solidFill>
                <a:schemeClr val="dk1"/>
              </a:solidFill>
              <a:latin typeface="Lora"/>
              <a:ea typeface="Lora"/>
              <a:cs typeface="Lora"/>
              <a:sym typeface="Lora"/>
            </a:endParaRPr>
          </a:p>
        </p:txBody>
      </p:sp>
      <p:sp>
        <p:nvSpPr>
          <p:cNvPr id="3" name="Slide Number Placeholder 2">
            <a:extLst>
              <a:ext uri="{FF2B5EF4-FFF2-40B4-BE49-F238E27FC236}">
                <a16:creationId xmlns:a16="http://schemas.microsoft.com/office/drawing/2014/main" id="{51A69655-07BC-4082-BCB2-C8A916A576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TextBox 3">
            <a:extLst>
              <a:ext uri="{FF2B5EF4-FFF2-40B4-BE49-F238E27FC236}">
                <a16:creationId xmlns:a16="http://schemas.microsoft.com/office/drawing/2014/main" id="{30B086A1-C620-4DBB-BEC1-8C7C0E2D274A}"/>
              </a:ext>
            </a:extLst>
          </p:cNvPr>
          <p:cNvSpPr txBox="1"/>
          <p:nvPr/>
        </p:nvSpPr>
        <p:spPr>
          <a:xfrm>
            <a:off x="413358" y="885173"/>
            <a:ext cx="8005718" cy="2169825"/>
          </a:xfrm>
          <a:prstGeom prst="rect">
            <a:avLst/>
          </a:prstGeom>
          <a:noFill/>
        </p:spPr>
        <p:txBody>
          <a:bodyPr wrap="none" rtlCol="0">
            <a:spAutoFit/>
          </a:bodyPr>
          <a:lstStyle/>
          <a:p>
            <a:r>
              <a:rPr lang="en-US" sz="1500" b="0" i="1" dirty="0">
                <a:effectLst/>
                <a:latin typeface="Lora" pitchFamily="2" charset="0"/>
              </a:rPr>
              <a:t>Consider a discrete system where all states are available (observable) at any given point</a:t>
            </a:r>
            <a:br>
              <a:rPr lang="en-US" sz="1500" i="1" dirty="0">
                <a:latin typeface="Lora" pitchFamily="2" charset="0"/>
              </a:rPr>
            </a:br>
            <a:r>
              <a:rPr lang="en-US" sz="1500" b="0" i="1" dirty="0">
                <a:effectLst/>
                <a:latin typeface="Lora" pitchFamily="2" charset="0"/>
              </a:rPr>
              <a:t>of time. Then a Markov Decision Process is a </a:t>
            </a:r>
            <a:r>
              <a:rPr lang="en-US" sz="1500" b="1" i="1" dirty="0">
                <a:effectLst/>
                <a:latin typeface="Lora" pitchFamily="2" charset="0"/>
              </a:rPr>
              <a:t>tuple (S, A, D, T, R)</a:t>
            </a:r>
            <a:r>
              <a:rPr lang="en-US" sz="1500" i="1" dirty="0">
                <a:effectLst/>
                <a:latin typeface="Lora" pitchFamily="2" charset="0"/>
              </a:rPr>
              <a:t> </a:t>
            </a:r>
            <a:r>
              <a:rPr lang="en-US" sz="1500" b="0" i="1" dirty="0">
                <a:effectLst/>
                <a:latin typeface="Lora" pitchFamily="2" charset="0"/>
              </a:rPr>
              <a:t>where –</a:t>
            </a:r>
          </a:p>
          <a:p>
            <a:pPr marL="285750" indent="-285750">
              <a:buFont typeface="Courier New" panose="02070309020205020404" pitchFamily="49" charset="0"/>
              <a:buChar char="o"/>
            </a:pPr>
            <a:r>
              <a:rPr lang="en-US" sz="1500" b="1" i="1" dirty="0">
                <a:effectLst/>
                <a:latin typeface="Lora" pitchFamily="2" charset="0"/>
              </a:rPr>
              <a:t>S</a:t>
            </a:r>
            <a:r>
              <a:rPr lang="en-US" sz="1500" b="0" i="1" dirty="0">
                <a:effectLst/>
                <a:latin typeface="Lora" pitchFamily="2" charset="0"/>
              </a:rPr>
              <a:t> is the finite set of possible states of the system i.e., the state space</a:t>
            </a:r>
          </a:p>
          <a:p>
            <a:pPr marL="285750" indent="-285750">
              <a:buFont typeface="Courier New" panose="02070309020205020404" pitchFamily="49" charset="0"/>
              <a:buChar char="o"/>
            </a:pPr>
            <a:r>
              <a:rPr lang="en-US" sz="1500" b="1" i="1" dirty="0">
                <a:effectLst/>
                <a:latin typeface="Lora" pitchFamily="2" charset="0"/>
              </a:rPr>
              <a:t>A</a:t>
            </a:r>
            <a:r>
              <a:rPr lang="en-US" sz="1500" b="0" i="1" dirty="0">
                <a:effectLst/>
                <a:latin typeface="Lora" pitchFamily="2" charset="0"/>
              </a:rPr>
              <a:t> is the set of actions</a:t>
            </a:r>
          </a:p>
          <a:p>
            <a:pPr marL="285750" indent="-285750">
              <a:buFont typeface="Courier New" panose="02070309020205020404" pitchFamily="49" charset="0"/>
              <a:buChar char="o"/>
            </a:pPr>
            <a:r>
              <a:rPr lang="en-US" sz="1500" b="1" i="1" dirty="0">
                <a:effectLst/>
                <a:latin typeface="Lora" pitchFamily="2" charset="0"/>
              </a:rPr>
              <a:t>D</a:t>
            </a:r>
            <a:r>
              <a:rPr lang="en-US" sz="1500" b="0" i="1" dirty="0">
                <a:effectLst/>
                <a:latin typeface="Lora" pitchFamily="2" charset="0"/>
              </a:rPr>
              <a:t> are the time steps at which the action should be taken</a:t>
            </a:r>
          </a:p>
          <a:p>
            <a:pPr marL="285750" indent="-285750">
              <a:buFont typeface="Courier New" panose="02070309020205020404" pitchFamily="49" charset="0"/>
              <a:buChar char="o"/>
            </a:pPr>
            <a:r>
              <a:rPr lang="en-US" sz="1500" b="1" i="1" dirty="0">
                <a:effectLst/>
                <a:latin typeface="Lora" pitchFamily="2" charset="0"/>
              </a:rPr>
              <a:t>T</a:t>
            </a:r>
            <a:r>
              <a:rPr lang="en-US" sz="1500" b="0" i="1" dirty="0">
                <a:effectLst/>
                <a:latin typeface="Lora" pitchFamily="2" charset="0"/>
              </a:rPr>
              <a:t> : S × A × S × D → [0, 1] is a transition function mapping the </a:t>
            </a:r>
            <a:r>
              <a:rPr lang="en-US" sz="1500" b="1" i="1" dirty="0">
                <a:effectLst/>
                <a:latin typeface="Lora" pitchFamily="2" charset="0"/>
              </a:rPr>
              <a:t>probability</a:t>
            </a:r>
            <a:r>
              <a:rPr lang="en-US" sz="1500" b="0" i="1" dirty="0">
                <a:effectLst/>
                <a:latin typeface="Lora" pitchFamily="2" charset="0"/>
              </a:rPr>
              <a:t> of</a:t>
            </a:r>
            <a:br>
              <a:rPr lang="en-US" sz="1500" i="1" dirty="0">
                <a:latin typeface="Lora" pitchFamily="2" charset="0"/>
              </a:rPr>
            </a:br>
            <a:r>
              <a:rPr lang="en-US" sz="1500" b="0" i="1" dirty="0">
                <a:effectLst/>
                <a:latin typeface="Lora" pitchFamily="2" charset="0"/>
              </a:rPr>
              <a:t>T (s1, a, s2, t) of going to state </a:t>
            </a:r>
            <a:r>
              <a:rPr lang="en-US" sz="1500" b="1" i="1" dirty="0">
                <a:effectLst/>
                <a:latin typeface="Lora" pitchFamily="2" charset="0"/>
              </a:rPr>
              <a:t>s2</a:t>
            </a:r>
            <a:r>
              <a:rPr lang="en-US" sz="1500" b="0" i="1" dirty="0">
                <a:effectLst/>
                <a:latin typeface="Lora" pitchFamily="2" charset="0"/>
              </a:rPr>
              <a:t> if action </a:t>
            </a:r>
            <a:r>
              <a:rPr lang="en-US" sz="1500" b="1" i="1" dirty="0">
                <a:effectLst/>
                <a:latin typeface="Lora" pitchFamily="2" charset="0"/>
              </a:rPr>
              <a:t>a</a:t>
            </a:r>
            <a:r>
              <a:rPr lang="en-US" sz="1500" b="0" i="1" dirty="0">
                <a:effectLst/>
                <a:latin typeface="Lora" pitchFamily="2" charset="0"/>
              </a:rPr>
              <a:t> is executed in state </a:t>
            </a:r>
            <a:r>
              <a:rPr lang="en-US" sz="1500" b="1" i="1" dirty="0">
                <a:effectLst/>
                <a:latin typeface="Lora" pitchFamily="2" charset="0"/>
              </a:rPr>
              <a:t>s1</a:t>
            </a:r>
            <a:r>
              <a:rPr lang="en-US" sz="1500" b="0" i="1" dirty="0">
                <a:effectLst/>
                <a:latin typeface="Lora" pitchFamily="2" charset="0"/>
              </a:rPr>
              <a:t> at time </a:t>
            </a:r>
            <a:r>
              <a:rPr lang="en-US" sz="1500" b="1" i="1" dirty="0">
                <a:effectLst/>
                <a:latin typeface="Lora" pitchFamily="2" charset="0"/>
              </a:rPr>
              <a:t>t</a:t>
            </a:r>
          </a:p>
          <a:p>
            <a:pPr marL="285750" indent="-285750">
              <a:buFont typeface="Courier New" panose="02070309020205020404" pitchFamily="49" charset="0"/>
              <a:buChar char="o"/>
            </a:pPr>
            <a:r>
              <a:rPr lang="en-US" sz="1500" b="1" i="1" dirty="0">
                <a:effectLst/>
                <a:latin typeface="Lora" pitchFamily="2" charset="0"/>
              </a:rPr>
              <a:t>R</a:t>
            </a:r>
            <a:r>
              <a:rPr lang="en-US" sz="1500" b="0" i="1" dirty="0">
                <a:effectLst/>
                <a:latin typeface="Lora" pitchFamily="2" charset="0"/>
              </a:rPr>
              <a:t> : S × A × S × D → </a:t>
            </a:r>
            <a:r>
              <a:rPr lang="en-US" sz="1500" b="1" i="1" dirty="0">
                <a:effectLst/>
                <a:latin typeface="Lora" pitchFamily="2" charset="0"/>
              </a:rPr>
              <a:t>R</a:t>
            </a:r>
            <a:r>
              <a:rPr lang="en-US" sz="1500" b="0" i="1" dirty="0">
                <a:effectLst/>
                <a:latin typeface="Lora" pitchFamily="2" charset="0"/>
              </a:rPr>
              <a:t> is a reward function giving a reward </a:t>
            </a:r>
            <a:r>
              <a:rPr lang="en-US" sz="1500" b="1" i="1" dirty="0">
                <a:effectLst/>
                <a:latin typeface="Lora" pitchFamily="2" charset="0"/>
              </a:rPr>
              <a:t>R(s1, a, s2, t) </a:t>
            </a:r>
            <a:r>
              <a:rPr lang="en-US" sz="1500" b="0" i="1" dirty="0">
                <a:effectLst/>
                <a:latin typeface="Lora" pitchFamily="2" charset="0"/>
              </a:rPr>
              <a:t>of going</a:t>
            </a:r>
            <a:br>
              <a:rPr lang="en-US" sz="1500" i="1" dirty="0">
                <a:latin typeface="Lora" pitchFamily="2" charset="0"/>
              </a:rPr>
            </a:br>
            <a:r>
              <a:rPr lang="en-US" sz="1500" b="0" i="1" dirty="0">
                <a:effectLst/>
                <a:latin typeface="Lora" pitchFamily="2" charset="0"/>
              </a:rPr>
              <a:t>to state </a:t>
            </a:r>
            <a:r>
              <a:rPr lang="en-US" sz="1500" b="1" i="1" dirty="0">
                <a:effectLst/>
                <a:latin typeface="Lora" pitchFamily="2" charset="0"/>
              </a:rPr>
              <a:t>s2</a:t>
            </a:r>
            <a:r>
              <a:rPr lang="en-US" sz="1500" b="0" i="1" dirty="0">
                <a:effectLst/>
                <a:latin typeface="Lora" pitchFamily="2" charset="0"/>
              </a:rPr>
              <a:t> if action </a:t>
            </a:r>
            <a:r>
              <a:rPr lang="en-US" sz="1500" b="1" i="1" dirty="0">
                <a:effectLst/>
                <a:latin typeface="Lora" pitchFamily="2" charset="0"/>
              </a:rPr>
              <a:t>a</a:t>
            </a:r>
            <a:r>
              <a:rPr lang="en-US" sz="1500" b="0" i="1" dirty="0">
                <a:effectLst/>
                <a:latin typeface="Lora" pitchFamily="2" charset="0"/>
              </a:rPr>
              <a:t> is executed in state </a:t>
            </a:r>
            <a:r>
              <a:rPr lang="en-US" sz="1500" b="1" i="1" dirty="0">
                <a:effectLst/>
                <a:latin typeface="Lora" pitchFamily="2" charset="0"/>
              </a:rPr>
              <a:t>s1</a:t>
            </a:r>
            <a:r>
              <a:rPr lang="en-US" sz="1500" b="0" i="1" dirty="0">
                <a:effectLst/>
                <a:latin typeface="Lora" pitchFamily="2" charset="0"/>
              </a:rPr>
              <a:t> at time </a:t>
            </a:r>
            <a:r>
              <a:rPr lang="en-US" sz="1500" b="1" i="1" dirty="0">
                <a:effectLst/>
                <a:latin typeface="Lora" pitchFamily="2" charset="0"/>
              </a:rPr>
              <a:t>t</a:t>
            </a:r>
            <a:endParaRPr lang="en-IN" sz="1500" b="1" i="1" dirty="0">
              <a:latin typeface="Lora" pitchFamily="2" charset="0"/>
            </a:endParaRPr>
          </a:p>
        </p:txBody>
      </p:sp>
      <p:sp>
        <p:nvSpPr>
          <p:cNvPr id="8" name="Rectangle 7">
            <a:extLst>
              <a:ext uri="{FF2B5EF4-FFF2-40B4-BE49-F238E27FC236}">
                <a16:creationId xmlns:a16="http://schemas.microsoft.com/office/drawing/2014/main" id="{E66DA5A9-7D1F-4A75-BC2C-16C2E9C0D0A8}"/>
              </a:ext>
            </a:extLst>
          </p:cNvPr>
          <p:cNvSpPr/>
          <p:nvPr/>
        </p:nvSpPr>
        <p:spPr>
          <a:xfrm>
            <a:off x="413359" y="791135"/>
            <a:ext cx="8317284" cy="2312894"/>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04D7DD3-DE90-4261-8552-7E1F114113A3}"/>
              </a:ext>
            </a:extLst>
          </p:cNvPr>
          <p:cNvSpPr txBox="1"/>
          <p:nvPr/>
        </p:nvSpPr>
        <p:spPr>
          <a:xfrm>
            <a:off x="459493" y="3787984"/>
            <a:ext cx="8328036" cy="276999"/>
          </a:xfrm>
          <a:prstGeom prst="rect">
            <a:avLst/>
          </a:prstGeom>
          <a:noFill/>
        </p:spPr>
        <p:txBody>
          <a:bodyPr wrap="square" rtlCol="0">
            <a:spAutoFit/>
          </a:bodyPr>
          <a:lstStyle/>
          <a:p>
            <a:r>
              <a:rPr lang="en-IN" sz="1200" b="1" dirty="0">
                <a:latin typeface="Lora" pitchFamily="2" charset="0"/>
              </a:rPr>
              <a:t>Value</a:t>
            </a:r>
            <a:r>
              <a:rPr lang="en-IN" sz="1200" dirty="0">
                <a:latin typeface="Lora" pitchFamily="2" charset="0"/>
              </a:rPr>
              <a:t> - </a:t>
            </a:r>
            <a:r>
              <a:rPr lang="en-US" sz="1200" b="0" i="0" dirty="0">
                <a:effectLst/>
                <a:latin typeface="Lora" pitchFamily="2" charset="0"/>
              </a:rPr>
              <a:t>The Value of a state s under a policy π is the total expected cost, starting in s before it reaches a goal g ∈ G</a:t>
            </a:r>
            <a:endParaRPr lang="en-IN" sz="1200" dirty="0">
              <a:latin typeface="Lora" pitchFamily="2" charset="0"/>
            </a:endParaRPr>
          </a:p>
        </p:txBody>
      </p:sp>
      <p:sp>
        <p:nvSpPr>
          <p:cNvPr id="10" name="TextBox 9">
            <a:extLst>
              <a:ext uri="{FF2B5EF4-FFF2-40B4-BE49-F238E27FC236}">
                <a16:creationId xmlns:a16="http://schemas.microsoft.com/office/drawing/2014/main" id="{D83D359A-D0C6-4E53-9DED-1963646A4865}"/>
              </a:ext>
            </a:extLst>
          </p:cNvPr>
          <p:cNvSpPr txBox="1"/>
          <p:nvPr/>
        </p:nvSpPr>
        <p:spPr>
          <a:xfrm>
            <a:off x="2156409" y="4626311"/>
            <a:ext cx="4794902" cy="276999"/>
          </a:xfrm>
          <a:prstGeom prst="rect">
            <a:avLst/>
          </a:prstGeom>
          <a:noFill/>
        </p:spPr>
        <p:txBody>
          <a:bodyPr wrap="none" rtlCol="0">
            <a:spAutoFit/>
          </a:bodyPr>
          <a:lstStyle/>
          <a:p>
            <a:r>
              <a:rPr lang="en-US" sz="1200" b="0" i="0" dirty="0">
                <a:effectLst/>
                <a:latin typeface="Lora" pitchFamily="2" charset="0"/>
              </a:rPr>
              <a:t>where γ is the discount factor and γ = 1 for a finite-horizon MDP.</a:t>
            </a:r>
            <a:endParaRPr lang="en-IN" sz="1200" dirty="0">
              <a:latin typeface="Lora" pitchFamily="2" charset="0"/>
            </a:endParaRPr>
          </a:p>
        </p:txBody>
      </p:sp>
      <p:pic>
        <p:nvPicPr>
          <p:cNvPr id="11" name="Picture 10">
            <a:extLst>
              <a:ext uri="{FF2B5EF4-FFF2-40B4-BE49-F238E27FC236}">
                <a16:creationId xmlns:a16="http://schemas.microsoft.com/office/drawing/2014/main" id="{9D49D8C1-B46C-416F-8776-973815E69F1B}"/>
              </a:ext>
            </a:extLst>
          </p:cNvPr>
          <p:cNvPicPr>
            <a:picLocks noChangeAspect="1"/>
          </p:cNvPicPr>
          <p:nvPr/>
        </p:nvPicPr>
        <p:blipFill>
          <a:blip r:embed="rId3"/>
          <a:stretch>
            <a:fillRect/>
          </a:stretch>
        </p:blipFill>
        <p:spPr>
          <a:xfrm>
            <a:off x="3388178" y="4029011"/>
            <a:ext cx="2376683" cy="603678"/>
          </a:xfrm>
          <a:prstGeom prst="rect">
            <a:avLst/>
          </a:prstGeom>
        </p:spPr>
      </p:pic>
      <p:sp>
        <p:nvSpPr>
          <p:cNvPr id="12" name="Rectangle 11">
            <a:extLst>
              <a:ext uri="{FF2B5EF4-FFF2-40B4-BE49-F238E27FC236}">
                <a16:creationId xmlns:a16="http://schemas.microsoft.com/office/drawing/2014/main" id="{6241551A-057D-479C-81F2-806ACABB113B}"/>
              </a:ext>
            </a:extLst>
          </p:cNvPr>
          <p:cNvSpPr/>
          <p:nvPr/>
        </p:nvSpPr>
        <p:spPr>
          <a:xfrm>
            <a:off x="413357" y="3710678"/>
            <a:ext cx="8317284" cy="1265397"/>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22" name="TextBox 21">
            <a:extLst>
              <a:ext uri="{FF2B5EF4-FFF2-40B4-BE49-F238E27FC236}">
                <a16:creationId xmlns:a16="http://schemas.microsoft.com/office/drawing/2014/main" id="{87A0FF2C-A8EE-4B47-A368-B77896802162}"/>
              </a:ext>
            </a:extLst>
          </p:cNvPr>
          <p:cNvSpPr txBox="1"/>
          <p:nvPr/>
        </p:nvSpPr>
        <p:spPr>
          <a:xfrm>
            <a:off x="2254799" y="1202460"/>
            <a:ext cx="5107465" cy="276999"/>
          </a:xfrm>
          <a:prstGeom prst="rect">
            <a:avLst/>
          </a:prstGeom>
          <a:noFill/>
        </p:spPr>
        <p:txBody>
          <a:bodyPr wrap="square" rtlCol="0">
            <a:spAutoFit/>
          </a:bodyPr>
          <a:lstStyle/>
          <a:p>
            <a:pPr algn="ctr"/>
            <a:r>
              <a:rPr lang="en-IN" sz="1200" b="1">
                <a:latin typeface="Lora" pitchFamily="2" charset="0"/>
              </a:rPr>
              <a:t>Optimal Value and Policy </a:t>
            </a:r>
            <a:r>
              <a:rPr lang="en-IN" sz="1200">
                <a:latin typeface="Lora" pitchFamily="2" charset="0"/>
              </a:rPr>
              <a:t>– </a:t>
            </a:r>
            <a:r>
              <a:rPr lang="en-US" sz="1200" b="0" i="0">
                <a:effectLst/>
                <a:latin typeface="Lora" pitchFamily="2" charset="0"/>
              </a:rPr>
              <a:t>The optimal Value of a state s is given by </a:t>
            </a:r>
            <a:endParaRPr lang="en-IN" sz="1200">
              <a:latin typeface="Lora" pitchFamily="2" charset="0"/>
            </a:endParaRPr>
          </a:p>
        </p:txBody>
      </p:sp>
      <p:sp>
        <p:nvSpPr>
          <p:cNvPr id="25" name="TextBox 24">
            <a:extLst>
              <a:ext uri="{FF2B5EF4-FFF2-40B4-BE49-F238E27FC236}">
                <a16:creationId xmlns:a16="http://schemas.microsoft.com/office/drawing/2014/main" id="{DC6D6780-11FC-45A9-9A43-CE64A9639905}"/>
              </a:ext>
            </a:extLst>
          </p:cNvPr>
          <p:cNvSpPr txBox="1"/>
          <p:nvPr/>
        </p:nvSpPr>
        <p:spPr>
          <a:xfrm>
            <a:off x="318423" y="2096816"/>
            <a:ext cx="8732092" cy="276999"/>
          </a:xfrm>
          <a:prstGeom prst="rect">
            <a:avLst/>
          </a:prstGeom>
          <a:noFill/>
        </p:spPr>
        <p:txBody>
          <a:bodyPr wrap="square" rtlCol="0">
            <a:spAutoFit/>
          </a:bodyPr>
          <a:lstStyle/>
          <a:p>
            <a:pPr algn="ctr"/>
            <a:r>
              <a:rPr lang="en-IN" sz="1200">
                <a:latin typeface="Lora" pitchFamily="2" charset="0"/>
              </a:rPr>
              <a:t>Where the </a:t>
            </a:r>
            <a:r>
              <a:rPr lang="en-IN" sz="1200" b="1">
                <a:latin typeface="Lora" pitchFamily="2" charset="0"/>
              </a:rPr>
              <a:t>optimal Q value </a:t>
            </a:r>
            <a:r>
              <a:rPr lang="en-IN" sz="1200">
                <a:latin typeface="Lora" pitchFamily="2" charset="0"/>
              </a:rPr>
              <a:t>is given by -</a:t>
            </a:r>
          </a:p>
        </p:txBody>
      </p:sp>
      <p:sp>
        <p:nvSpPr>
          <p:cNvPr id="47" name="TextBox 46">
            <a:extLst>
              <a:ext uri="{FF2B5EF4-FFF2-40B4-BE49-F238E27FC236}">
                <a16:creationId xmlns:a16="http://schemas.microsoft.com/office/drawing/2014/main" id="{85E9A670-6544-46B3-9E37-DC66C0219E92}"/>
              </a:ext>
            </a:extLst>
          </p:cNvPr>
          <p:cNvSpPr txBox="1"/>
          <p:nvPr/>
        </p:nvSpPr>
        <p:spPr>
          <a:xfrm>
            <a:off x="318423" y="2842879"/>
            <a:ext cx="8732092" cy="276999"/>
          </a:xfrm>
          <a:prstGeom prst="rect">
            <a:avLst/>
          </a:prstGeom>
          <a:noFill/>
        </p:spPr>
        <p:txBody>
          <a:bodyPr wrap="square" rtlCol="0">
            <a:spAutoFit/>
          </a:bodyPr>
          <a:lstStyle/>
          <a:p>
            <a:pPr algn="ctr"/>
            <a:r>
              <a:rPr lang="en-US" sz="1200">
                <a:latin typeface="Lora" pitchFamily="2" charset="0"/>
              </a:rPr>
              <a:t>Therefore, the </a:t>
            </a:r>
            <a:r>
              <a:rPr lang="en-US" sz="1200" b="1">
                <a:latin typeface="Lora" pitchFamily="2" charset="0"/>
              </a:rPr>
              <a:t>optimal policy π∗(s) </a:t>
            </a:r>
            <a:r>
              <a:rPr lang="en-US" sz="1200">
                <a:latin typeface="Lora" pitchFamily="2" charset="0"/>
              </a:rPr>
              <a:t>is defined as -</a:t>
            </a:r>
            <a:endParaRPr lang="en-IN" sz="1200">
              <a:latin typeface="Lora" pitchFamily="2" charset="0"/>
            </a:endParaRPr>
          </a:p>
        </p:txBody>
      </p:sp>
      <p:pic>
        <p:nvPicPr>
          <p:cNvPr id="24" name="Picture 23">
            <a:extLst>
              <a:ext uri="{FF2B5EF4-FFF2-40B4-BE49-F238E27FC236}">
                <a16:creationId xmlns:a16="http://schemas.microsoft.com/office/drawing/2014/main" id="{CDA520BB-A691-4727-AAA2-ABD1F59CAA3C}"/>
              </a:ext>
            </a:extLst>
          </p:cNvPr>
          <p:cNvPicPr>
            <a:picLocks noChangeAspect="1"/>
          </p:cNvPicPr>
          <p:nvPr/>
        </p:nvPicPr>
        <p:blipFill>
          <a:blip r:embed="rId3"/>
          <a:stretch>
            <a:fillRect/>
          </a:stretch>
        </p:blipFill>
        <p:spPr>
          <a:xfrm>
            <a:off x="2590222" y="3152454"/>
            <a:ext cx="4289003" cy="469419"/>
          </a:xfrm>
          <a:prstGeom prst="rect">
            <a:avLst/>
          </a:prstGeom>
        </p:spPr>
      </p:pic>
      <p:pic>
        <p:nvPicPr>
          <p:cNvPr id="27" name="Picture 26">
            <a:extLst>
              <a:ext uri="{FF2B5EF4-FFF2-40B4-BE49-F238E27FC236}">
                <a16:creationId xmlns:a16="http://schemas.microsoft.com/office/drawing/2014/main" id="{B41D22CF-CDCF-4236-A596-C5168256F61B}"/>
              </a:ext>
            </a:extLst>
          </p:cNvPr>
          <p:cNvPicPr>
            <a:picLocks noChangeAspect="1"/>
          </p:cNvPicPr>
          <p:nvPr/>
        </p:nvPicPr>
        <p:blipFill>
          <a:blip r:embed="rId4"/>
          <a:stretch>
            <a:fillRect/>
          </a:stretch>
        </p:blipFill>
        <p:spPr>
          <a:xfrm>
            <a:off x="2878116" y="2361850"/>
            <a:ext cx="3387767" cy="448453"/>
          </a:xfrm>
          <a:prstGeom prst="rect">
            <a:avLst/>
          </a:prstGeom>
        </p:spPr>
      </p:pic>
      <p:pic>
        <p:nvPicPr>
          <p:cNvPr id="37" name="Picture 36">
            <a:extLst>
              <a:ext uri="{FF2B5EF4-FFF2-40B4-BE49-F238E27FC236}">
                <a16:creationId xmlns:a16="http://schemas.microsoft.com/office/drawing/2014/main" id="{F7054246-3DE4-4770-BE39-B1483EB796C8}"/>
              </a:ext>
            </a:extLst>
          </p:cNvPr>
          <p:cNvPicPr>
            <a:picLocks noChangeAspect="1"/>
          </p:cNvPicPr>
          <p:nvPr/>
        </p:nvPicPr>
        <p:blipFill>
          <a:blip r:embed="rId5"/>
          <a:stretch>
            <a:fillRect/>
          </a:stretch>
        </p:blipFill>
        <p:spPr>
          <a:xfrm>
            <a:off x="3388178" y="1511288"/>
            <a:ext cx="2331365" cy="552952"/>
          </a:xfrm>
          <a:prstGeom prst="rect">
            <a:avLst/>
          </a:prstGeom>
        </p:spPr>
      </p:pic>
      <p:sp>
        <p:nvSpPr>
          <p:cNvPr id="63" name="Rectangle 62">
            <a:extLst>
              <a:ext uri="{FF2B5EF4-FFF2-40B4-BE49-F238E27FC236}">
                <a16:creationId xmlns:a16="http://schemas.microsoft.com/office/drawing/2014/main" id="{147402D8-0A14-45EC-826A-E2A0B4F0C3A5}"/>
              </a:ext>
            </a:extLst>
          </p:cNvPr>
          <p:cNvSpPr/>
          <p:nvPr/>
        </p:nvSpPr>
        <p:spPr>
          <a:xfrm>
            <a:off x="1848972" y="1202459"/>
            <a:ext cx="5829300" cy="251973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Google Shape;177;p28">
            <a:extLst>
              <a:ext uri="{FF2B5EF4-FFF2-40B4-BE49-F238E27FC236}">
                <a16:creationId xmlns:a16="http://schemas.microsoft.com/office/drawing/2014/main" id="{C97D333E-FB94-4F10-969F-7EFE5D30344D}"/>
              </a:ext>
            </a:extLst>
          </p:cNvPr>
          <p:cNvSpPr txBox="1">
            <a:spLocks noGrp="1"/>
          </p:cNvSpPr>
          <p:nvPr>
            <p:ph type="title"/>
          </p:nvPr>
        </p:nvSpPr>
        <p:spPr>
          <a:xfrm>
            <a:off x="311700" y="21714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Lora"/>
                <a:ea typeface="Lora"/>
                <a:cs typeface="Lora"/>
                <a:sym typeface="Lora"/>
              </a:rPr>
              <a:t>Markov Decision Process (MDP)[5]</a:t>
            </a:r>
            <a:endParaRPr dirty="0">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7" name="Google Shape;197;p30"/>
          <p:cNvPicPr preferRelativeResize="0"/>
          <p:nvPr/>
        </p:nvPicPr>
        <p:blipFill>
          <a:blip r:embed="rId3">
            <a:alphaModFix/>
          </a:blip>
          <a:stretch>
            <a:fillRect/>
          </a:stretch>
        </p:blipFill>
        <p:spPr>
          <a:xfrm>
            <a:off x="209600" y="2907125"/>
            <a:ext cx="3358225" cy="2050925"/>
          </a:xfrm>
          <a:prstGeom prst="rect">
            <a:avLst/>
          </a:prstGeom>
          <a:noFill/>
          <a:ln>
            <a:noFill/>
          </a:ln>
        </p:spPr>
      </p:pic>
      <p:pic>
        <p:nvPicPr>
          <p:cNvPr id="198" name="Google Shape;198;p30"/>
          <p:cNvPicPr preferRelativeResize="0"/>
          <p:nvPr/>
        </p:nvPicPr>
        <p:blipFill>
          <a:blip r:embed="rId4">
            <a:alphaModFix/>
          </a:blip>
          <a:stretch>
            <a:fillRect/>
          </a:stretch>
        </p:blipFill>
        <p:spPr>
          <a:xfrm>
            <a:off x="360050" y="807025"/>
            <a:ext cx="3324226" cy="1729000"/>
          </a:xfrm>
          <a:prstGeom prst="rect">
            <a:avLst/>
          </a:prstGeom>
          <a:noFill/>
          <a:ln>
            <a:noFill/>
          </a:ln>
        </p:spPr>
      </p:pic>
      <p:graphicFrame>
        <p:nvGraphicFramePr>
          <p:cNvPr id="199" name="Google Shape;199;p30"/>
          <p:cNvGraphicFramePr/>
          <p:nvPr>
            <p:extLst>
              <p:ext uri="{D42A27DB-BD31-4B8C-83A1-F6EECF244321}">
                <p14:modId xmlns:p14="http://schemas.microsoft.com/office/powerpoint/2010/main" val="3760357937"/>
              </p:ext>
            </p:extLst>
          </p:nvPr>
        </p:nvGraphicFramePr>
        <p:xfrm>
          <a:off x="3870000" y="1290200"/>
          <a:ext cx="5037475" cy="3207294"/>
        </p:xfrm>
        <a:graphic>
          <a:graphicData uri="http://schemas.openxmlformats.org/drawingml/2006/table">
            <a:tbl>
              <a:tblPr>
                <a:noFill/>
                <a:tableStyleId>{8070A648-CBA0-4BBD-A06B-F8B9B54D6386}</a:tableStyleId>
              </a:tblPr>
              <a:tblGrid>
                <a:gridCol w="2527325">
                  <a:extLst>
                    <a:ext uri="{9D8B030D-6E8A-4147-A177-3AD203B41FA5}">
                      <a16:colId xmlns:a16="http://schemas.microsoft.com/office/drawing/2014/main" val="20000"/>
                    </a:ext>
                  </a:extLst>
                </a:gridCol>
                <a:gridCol w="2510150">
                  <a:extLst>
                    <a:ext uri="{9D8B030D-6E8A-4147-A177-3AD203B41FA5}">
                      <a16:colId xmlns:a16="http://schemas.microsoft.com/office/drawing/2014/main" val="20001"/>
                    </a:ext>
                  </a:extLst>
                </a:gridCol>
              </a:tblGrid>
              <a:tr h="783336">
                <a:tc>
                  <a:txBody>
                    <a:bodyPr/>
                    <a:lstStyle/>
                    <a:p>
                      <a:pPr marL="0" lvl="0" indent="0" algn="ctr" rtl="0">
                        <a:spcBef>
                          <a:spcPts val="1200"/>
                        </a:spcBef>
                        <a:spcAft>
                          <a:spcPts val="1200"/>
                        </a:spcAft>
                        <a:buNone/>
                      </a:pPr>
                      <a:r>
                        <a:rPr lang="en" sz="1200" b="1" dirty="0">
                          <a:latin typeface="Lora"/>
                          <a:ea typeface="Lora"/>
                          <a:cs typeface="Lora"/>
                          <a:sym typeface="Lora"/>
                        </a:rPr>
                        <a:t> Robust Model Predictive Control (MPC)</a:t>
                      </a:r>
                      <a:endParaRPr sz="1200" b="1" dirty="0">
                        <a:latin typeface="Lora"/>
                        <a:ea typeface="Lora"/>
                        <a:cs typeface="Lora"/>
                        <a:sym typeface="Lora"/>
                      </a:endParaRPr>
                    </a:p>
                  </a:txBody>
                  <a:tcPr marL="63500" marR="63500" marT="0" marB="0" anchor="ctr">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1200"/>
                        </a:spcBef>
                        <a:spcAft>
                          <a:spcPts val="1200"/>
                        </a:spcAft>
                        <a:buNone/>
                      </a:pPr>
                      <a:r>
                        <a:rPr lang="en" sz="1200" b="1" dirty="0">
                          <a:latin typeface="Lora"/>
                          <a:ea typeface="Lora"/>
                          <a:cs typeface="Lora"/>
                          <a:sym typeface="Lora"/>
                        </a:rPr>
                        <a:t>Markov Decision Process (MDP)</a:t>
                      </a:r>
                      <a:endParaRPr sz="1200" b="1" dirty="0">
                        <a:latin typeface="Lora"/>
                        <a:ea typeface="Lora"/>
                        <a:cs typeface="Lora"/>
                        <a:sym typeface="Lora"/>
                      </a:endParaRPr>
                    </a:p>
                  </a:txBody>
                  <a:tcPr marL="63500" marR="63500" marT="0" marB="0" anchor="ctr">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857286">
                <a:tc>
                  <a:txBody>
                    <a:bodyPr/>
                    <a:lstStyle/>
                    <a:p>
                      <a:pPr marL="0" lvl="0" indent="0" algn="ctr" rtl="0">
                        <a:spcBef>
                          <a:spcPts val="1200"/>
                        </a:spcBef>
                        <a:spcAft>
                          <a:spcPts val="1200"/>
                        </a:spcAft>
                        <a:buNone/>
                      </a:pPr>
                      <a:r>
                        <a:rPr lang="en" sz="1200" dirty="0">
                          <a:latin typeface="Lora"/>
                          <a:ea typeface="Lora"/>
                          <a:cs typeface="Lora"/>
                          <a:sym typeface="Lora"/>
                        </a:rPr>
                        <a:t>Conservative robust solutions – Uncertainty information not used[</a:t>
                      </a:r>
                      <a:r>
                        <a:rPr lang="en" sz="1200" dirty="0">
                          <a:solidFill>
                            <a:schemeClr val="dk1"/>
                          </a:solidFill>
                          <a:latin typeface="Lora"/>
                          <a:ea typeface="Lora"/>
                          <a:cs typeface="Lora"/>
                          <a:sym typeface="Lora"/>
                        </a:rPr>
                        <a:t>Campo, P.J, Et all (1987)</a:t>
                      </a:r>
                      <a:r>
                        <a:rPr lang="en" sz="1200" dirty="0">
                          <a:latin typeface="Lora"/>
                          <a:ea typeface="Lora"/>
                          <a:cs typeface="Lora"/>
                          <a:sym typeface="Lora"/>
                        </a:rPr>
                        <a:t>].</a:t>
                      </a:r>
                      <a:endParaRPr sz="1200" dirty="0">
                        <a:latin typeface="Lora"/>
                        <a:ea typeface="Lora"/>
                        <a:cs typeface="Lora"/>
                        <a:sym typeface="Lora"/>
                      </a:endParaRPr>
                    </a:p>
                  </a:txBody>
                  <a:tcPr marL="63500" marR="63500" marT="0" marB="0" anchor="ctr">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1200"/>
                        </a:spcBef>
                        <a:spcAft>
                          <a:spcPts val="1200"/>
                        </a:spcAft>
                        <a:buNone/>
                      </a:pPr>
                      <a:r>
                        <a:rPr lang="en" sz="1200" dirty="0">
                          <a:latin typeface="Lora"/>
                          <a:ea typeface="Lora"/>
                          <a:cs typeface="Lora"/>
                          <a:sym typeface="Lora"/>
                        </a:rPr>
                        <a:t>Use available information on uncertainties and perturbations through probability transitions</a:t>
                      </a:r>
                      <a:endParaRPr sz="1200" dirty="0">
                        <a:latin typeface="Lora"/>
                        <a:ea typeface="Lora"/>
                        <a:cs typeface="Lora"/>
                        <a:sym typeface="Lora"/>
                      </a:endParaRPr>
                    </a:p>
                  </a:txBody>
                  <a:tcPr marL="63500" marR="63500" marT="0" marB="0" anchor="ctr">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83336">
                <a:tc>
                  <a:txBody>
                    <a:bodyPr/>
                    <a:lstStyle/>
                    <a:p>
                      <a:pPr marL="0" lvl="0" indent="0" algn="ctr" rtl="0">
                        <a:spcBef>
                          <a:spcPts val="1200"/>
                        </a:spcBef>
                        <a:spcAft>
                          <a:spcPts val="1200"/>
                        </a:spcAft>
                        <a:buNone/>
                      </a:pPr>
                      <a:r>
                        <a:rPr lang="en" sz="1200" dirty="0">
                          <a:latin typeface="Lora"/>
                          <a:ea typeface="Lora"/>
                          <a:cs typeface="Lora"/>
                          <a:sym typeface="Lora"/>
                        </a:rPr>
                        <a:t>High computational time, implementation issues[</a:t>
                      </a:r>
                      <a:r>
                        <a:rPr lang="en" sz="1200" dirty="0">
                          <a:solidFill>
                            <a:schemeClr val="dk1"/>
                          </a:solidFill>
                          <a:latin typeface="Lora"/>
                          <a:ea typeface="Lora"/>
                          <a:cs typeface="Lora"/>
                          <a:sym typeface="Lora"/>
                        </a:rPr>
                        <a:t>Cannon, M., Et all(2008)</a:t>
                      </a:r>
                      <a:r>
                        <a:rPr lang="en" sz="1200" dirty="0">
                          <a:latin typeface="Lora"/>
                          <a:ea typeface="Lora"/>
                          <a:cs typeface="Lora"/>
                          <a:sym typeface="Lora"/>
                        </a:rPr>
                        <a:t>].</a:t>
                      </a:r>
                      <a:endParaRPr sz="1200" dirty="0">
                        <a:latin typeface="Lora"/>
                        <a:ea typeface="Lora"/>
                        <a:cs typeface="Lora"/>
                        <a:sym typeface="Lora"/>
                      </a:endParaRPr>
                    </a:p>
                  </a:txBody>
                  <a:tcPr marL="63500" marR="63500" marT="0" marB="0" anchor="ctr">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1200"/>
                        </a:spcBef>
                        <a:spcAft>
                          <a:spcPts val="1200"/>
                        </a:spcAft>
                        <a:buNone/>
                      </a:pPr>
                      <a:r>
                        <a:rPr lang="en" sz="1200" dirty="0">
                          <a:latin typeface="Lora"/>
                          <a:ea typeface="Lora"/>
                          <a:cs typeface="Lora"/>
                          <a:sym typeface="Lora"/>
                        </a:rPr>
                        <a:t>On-line algorithms designed to operate in real bounded time.</a:t>
                      </a:r>
                      <a:endParaRPr sz="1200" dirty="0">
                        <a:latin typeface="Lora"/>
                        <a:ea typeface="Lora"/>
                        <a:cs typeface="Lora"/>
                        <a:sym typeface="Lora"/>
                      </a:endParaRPr>
                    </a:p>
                  </a:txBody>
                  <a:tcPr marL="63500" marR="63500" marT="0" marB="0" anchor="ctr">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83336">
                <a:tc>
                  <a:txBody>
                    <a:bodyPr/>
                    <a:lstStyle/>
                    <a:p>
                      <a:pPr marL="0" lvl="0" indent="0" algn="ctr" rtl="0">
                        <a:spcBef>
                          <a:spcPts val="1200"/>
                        </a:spcBef>
                        <a:spcAft>
                          <a:spcPts val="1200"/>
                        </a:spcAft>
                        <a:buNone/>
                      </a:pPr>
                      <a:r>
                        <a:rPr lang="en" sz="1200" dirty="0">
                          <a:latin typeface="Lora"/>
                          <a:ea typeface="Lora"/>
                          <a:cs typeface="Lora"/>
                          <a:sym typeface="Lora"/>
                        </a:rPr>
                        <a:t>Linearization of Model – Simplifications assumed</a:t>
                      </a:r>
                      <a:endParaRPr sz="1200" dirty="0">
                        <a:latin typeface="Lora"/>
                        <a:ea typeface="Lora"/>
                        <a:cs typeface="Lora"/>
                        <a:sym typeface="Lora"/>
                      </a:endParaRPr>
                    </a:p>
                  </a:txBody>
                  <a:tcPr marL="63500" marR="63500" marT="0" marB="0" anchor="ctr">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1200"/>
                        </a:spcBef>
                        <a:spcAft>
                          <a:spcPts val="1200"/>
                        </a:spcAft>
                        <a:buNone/>
                      </a:pPr>
                      <a:r>
                        <a:rPr lang="en" sz="1200" dirty="0">
                          <a:latin typeface="Lora"/>
                          <a:ea typeface="Lora"/>
                          <a:cs typeface="Lora"/>
                          <a:sym typeface="Lora"/>
                        </a:rPr>
                        <a:t>Non-linearities and saturations handled easily.</a:t>
                      </a:r>
                      <a:endParaRPr sz="1200" dirty="0">
                        <a:latin typeface="Lora"/>
                        <a:ea typeface="Lora"/>
                        <a:cs typeface="Lora"/>
                        <a:sym typeface="Lora"/>
                      </a:endParaRPr>
                    </a:p>
                  </a:txBody>
                  <a:tcPr marL="63500" marR="63500" marT="0" marB="0" anchor="ctr">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D3B12CCF-EF84-4C26-A4F2-174701AB42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11" name="Google Shape;161;p26">
            <a:extLst>
              <a:ext uri="{FF2B5EF4-FFF2-40B4-BE49-F238E27FC236}">
                <a16:creationId xmlns:a16="http://schemas.microsoft.com/office/drawing/2014/main" id="{7A01490B-9CC6-40E7-BB51-C855FCE3D23B}"/>
              </a:ext>
            </a:extLst>
          </p:cNvPr>
          <p:cNvSpPr txBox="1">
            <a:spLocks noGrp="1"/>
          </p:cNvSpPr>
          <p:nvPr>
            <p:ph type="title"/>
          </p:nvPr>
        </p:nvSpPr>
        <p:spPr>
          <a:xfrm>
            <a:off x="360050" y="21931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Lora"/>
                <a:ea typeface="Lora"/>
                <a:cs typeface="Lora"/>
                <a:sym typeface="Lora"/>
              </a:rPr>
              <a:t>Why an AI approach to the problem?</a:t>
            </a:r>
            <a:endParaRPr dirty="0">
              <a:latin typeface="Lora"/>
              <a:ea typeface="Lora"/>
              <a:cs typeface="Lora"/>
              <a:sym typeface="Lora"/>
            </a:endParaRPr>
          </a:p>
        </p:txBody>
      </p:sp>
      <p:pic>
        <p:nvPicPr>
          <p:cNvPr id="12" name="Picture 2" descr="question mark | 3d human with a red question mark | Damián Navas | Flickr">
            <a:extLst>
              <a:ext uri="{FF2B5EF4-FFF2-40B4-BE49-F238E27FC236}">
                <a16:creationId xmlns:a16="http://schemas.microsoft.com/office/drawing/2014/main" id="{9BD56F7C-7B49-4A96-9313-A3E864440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7465" y="141152"/>
            <a:ext cx="1009707" cy="1009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406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67500" y="1999907"/>
            <a:ext cx="4045200" cy="1143436"/>
          </a:xfrm>
        </p:spPr>
        <p:txBody>
          <a:bodyPr spcFirstLastPara="1" wrap="square" lIns="91425" tIns="91425" rIns="91425" bIns="91425" anchor="b" anchorCtr="0">
            <a:noAutofit/>
          </a:bodyPr>
          <a:lstStyle/>
          <a:p>
            <a:pPr marL="114300" lvl="0" rtl="0">
              <a:lnSpc>
                <a:spcPct val="105000"/>
              </a:lnSpc>
              <a:spcBef>
                <a:spcPts val="0"/>
              </a:spcBef>
              <a:spcAft>
                <a:spcPts val="600"/>
              </a:spcAft>
              <a:buClr>
                <a:srgbClr val="000000"/>
              </a:buClr>
              <a:buSzPts val="1800"/>
            </a:pPr>
            <a:r>
              <a:rPr lang="en-US" sz="2800">
                <a:solidFill>
                  <a:schemeClr val="tx1"/>
                </a:solidFill>
                <a:latin typeface="Lora" pitchFamily="2" charset="0"/>
              </a:rPr>
              <a:t>Trial-based Heuristic Tree Search (THTS)</a:t>
            </a:r>
          </a:p>
        </p:txBody>
      </p:sp>
      <p:sp>
        <p:nvSpPr>
          <p:cNvPr id="79" name="Google Shape;79;p16"/>
          <p:cNvSpPr txBox="1">
            <a:spLocks noGrp="1"/>
          </p:cNvSpPr>
          <p:nvPr>
            <p:ph type="body" idx="2"/>
          </p:nvPr>
        </p:nvSpPr>
        <p:spPr>
          <a:noFill/>
        </p:spPr>
        <p:txBody>
          <a:bodyPr spcFirstLastPara="1" wrap="square" lIns="91425" tIns="91425" rIns="91425" bIns="91425" anchor="ctr" anchorCtr="0">
            <a:noAutofit/>
          </a:bodyPr>
          <a:lstStyle/>
          <a:p>
            <a:pPr>
              <a:lnSpc>
                <a:spcPct val="105000"/>
              </a:lnSpc>
              <a:spcAft>
                <a:spcPts val="600"/>
              </a:spcAft>
              <a:buClr>
                <a:srgbClr val="000000"/>
              </a:buClr>
              <a:buFont typeface="Lora"/>
              <a:buChar char="❖"/>
            </a:pPr>
            <a:r>
              <a:rPr lang="en-US" sz="1600" dirty="0">
                <a:solidFill>
                  <a:schemeClr val="tx1"/>
                </a:solidFill>
                <a:latin typeface="Lora" pitchFamily="2" charset="0"/>
              </a:rPr>
              <a:t>Introduction</a:t>
            </a:r>
          </a:p>
          <a:p>
            <a:pPr>
              <a:lnSpc>
                <a:spcPct val="105000"/>
              </a:lnSpc>
              <a:spcAft>
                <a:spcPts val="600"/>
              </a:spcAft>
              <a:buClr>
                <a:srgbClr val="000000"/>
              </a:buClr>
              <a:buFont typeface="Lora"/>
              <a:buChar char="❖"/>
            </a:pPr>
            <a:r>
              <a:rPr lang="en-US" sz="1600" dirty="0">
                <a:solidFill>
                  <a:schemeClr val="tx1"/>
                </a:solidFill>
                <a:latin typeface="Lora" pitchFamily="2" charset="0"/>
              </a:rPr>
              <a:t>Heuristics and Cost function</a:t>
            </a:r>
          </a:p>
          <a:p>
            <a:pPr>
              <a:lnSpc>
                <a:spcPct val="105000"/>
              </a:lnSpc>
              <a:spcAft>
                <a:spcPts val="600"/>
              </a:spcAft>
              <a:buClr>
                <a:srgbClr val="000000"/>
              </a:buClr>
              <a:buFont typeface="Lora"/>
              <a:buChar char="❖"/>
            </a:pPr>
            <a:r>
              <a:rPr lang="en-US" sz="1600" dirty="0">
                <a:solidFill>
                  <a:schemeClr val="tx1"/>
                </a:solidFill>
                <a:latin typeface="Lora" pitchFamily="2" charset="0"/>
              </a:rPr>
              <a:t>Contraction of Action Space</a:t>
            </a:r>
          </a:p>
          <a:p>
            <a:pPr>
              <a:lnSpc>
                <a:spcPct val="105000"/>
              </a:lnSpc>
              <a:spcAft>
                <a:spcPts val="600"/>
              </a:spcAft>
              <a:buClr>
                <a:srgbClr val="000000"/>
              </a:buClr>
              <a:buFont typeface="Lora"/>
              <a:buChar char="❖"/>
            </a:pPr>
            <a:r>
              <a:rPr lang="en-US" sz="1600" dirty="0">
                <a:solidFill>
                  <a:schemeClr val="tx1"/>
                </a:solidFill>
                <a:latin typeface="Lora" pitchFamily="2" charset="0"/>
              </a:rPr>
              <a:t>Cost Aggregation</a:t>
            </a:r>
          </a:p>
          <a:p>
            <a:pPr>
              <a:lnSpc>
                <a:spcPct val="105000"/>
              </a:lnSpc>
              <a:spcAft>
                <a:spcPts val="600"/>
              </a:spcAft>
              <a:buClr>
                <a:srgbClr val="000000"/>
              </a:buClr>
              <a:buFont typeface="Lora"/>
              <a:buChar char="❖"/>
            </a:pPr>
            <a:r>
              <a:rPr lang="en-US" sz="1600" dirty="0">
                <a:solidFill>
                  <a:schemeClr val="tx1"/>
                </a:solidFill>
                <a:latin typeface="Lora" pitchFamily="2" charset="0"/>
              </a:rPr>
              <a:t>THTS Implementation</a:t>
            </a:r>
          </a:p>
          <a:p>
            <a:pPr>
              <a:lnSpc>
                <a:spcPct val="105000"/>
              </a:lnSpc>
              <a:spcAft>
                <a:spcPts val="600"/>
              </a:spcAft>
              <a:buClr>
                <a:srgbClr val="000000"/>
              </a:buClr>
              <a:buFont typeface="Lora"/>
              <a:buChar char="❖"/>
            </a:pPr>
            <a:r>
              <a:rPr lang="en-US" sz="1600" dirty="0">
                <a:solidFill>
                  <a:schemeClr val="tx1"/>
                </a:solidFill>
                <a:latin typeface="Lora" pitchFamily="2" charset="0"/>
              </a:rPr>
              <a:t>UAV equations of motion</a:t>
            </a:r>
          </a:p>
        </p:txBody>
      </p:sp>
      <p:sp>
        <p:nvSpPr>
          <p:cNvPr id="3" name="Slide Number Placeholder 2">
            <a:extLst>
              <a:ext uri="{FF2B5EF4-FFF2-40B4-BE49-F238E27FC236}">
                <a16:creationId xmlns:a16="http://schemas.microsoft.com/office/drawing/2014/main" id="{BF44893E-F6FC-4F73-9E67-9F9A99EE05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375432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FD06-44F7-BD75-0082-F96891BC14B7}"/>
              </a:ext>
            </a:extLst>
          </p:cNvPr>
          <p:cNvSpPr>
            <a:spLocks noGrp="1"/>
          </p:cNvSpPr>
          <p:nvPr>
            <p:ph type="title"/>
          </p:nvPr>
        </p:nvSpPr>
        <p:spPr/>
        <p:txBody>
          <a:bodyPr>
            <a:normAutofit fontScale="90000"/>
          </a:bodyPr>
          <a:lstStyle/>
          <a:p>
            <a:r>
              <a:rPr lang="en" dirty="0">
                <a:latin typeface="Lora"/>
                <a:ea typeface="Lora"/>
                <a:cs typeface="Lora"/>
                <a:sym typeface="Lora"/>
              </a:rPr>
              <a:t>Introduction</a:t>
            </a:r>
            <a:endParaRPr lang="en-US" dirty="0"/>
          </a:p>
        </p:txBody>
      </p:sp>
      <p:sp>
        <p:nvSpPr>
          <p:cNvPr id="3" name="Text Placeholder 2">
            <a:extLst>
              <a:ext uri="{FF2B5EF4-FFF2-40B4-BE49-F238E27FC236}">
                <a16:creationId xmlns:a16="http://schemas.microsoft.com/office/drawing/2014/main" id="{DE2067F0-E395-2BB9-724B-A563D588BFAB}"/>
              </a:ext>
            </a:extLst>
          </p:cNvPr>
          <p:cNvSpPr>
            <a:spLocks noGrp="1"/>
          </p:cNvSpPr>
          <p:nvPr>
            <p:ph type="body" idx="1"/>
          </p:nvPr>
        </p:nvSpPr>
        <p:spPr/>
        <p:txBody>
          <a:bodyPr/>
          <a:lstStyle/>
          <a:p>
            <a:pPr marL="457200" lvl="0" indent="-342900" algn="l" rtl="0">
              <a:spcBef>
                <a:spcPts val="0"/>
              </a:spcBef>
              <a:spcAft>
                <a:spcPts val="0"/>
              </a:spcAft>
              <a:buClr>
                <a:schemeClr val="dk1"/>
              </a:buClr>
              <a:buSzPts val="1800"/>
              <a:buFont typeface="Courier New" panose="02070309020205020404" pitchFamily="49" charset="0"/>
              <a:buChar char="o"/>
            </a:pPr>
            <a:r>
              <a:rPr lang="en-IN" sz="1400" b="1" dirty="0">
                <a:solidFill>
                  <a:schemeClr val="dk1"/>
                </a:solidFill>
                <a:latin typeface="Lora"/>
                <a:ea typeface="Lora"/>
                <a:cs typeface="Lora"/>
                <a:sym typeface="Lora"/>
              </a:rPr>
              <a:t>Previous Model</a:t>
            </a:r>
          </a:p>
          <a:p>
            <a:pPr marL="457200" lvl="0" indent="-342900" algn="l" rtl="0">
              <a:spcBef>
                <a:spcPts val="0"/>
              </a:spcBef>
              <a:spcAft>
                <a:spcPts val="0"/>
              </a:spcAft>
              <a:buClr>
                <a:schemeClr val="dk1"/>
              </a:buClr>
              <a:buSzPts val="1800"/>
              <a:buFont typeface="Lora"/>
              <a:buChar char="➢"/>
            </a:pPr>
            <a:r>
              <a:rPr lang="en-IN" sz="1200" b="1" dirty="0">
                <a:solidFill>
                  <a:schemeClr val="dk1"/>
                </a:solidFill>
                <a:latin typeface="Lora"/>
                <a:ea typeface="Lora"/>
                <a:cs typeface="Lora"/>
                <a:sym typeface="Lora"/>
              </a:rPr>
              <a:t>Trial-based Heuristic tree search (THTS) </a:t>
            </a:r>
            <a:r>
              <a:rPr lang="en-IN" sz="1200" dirty="0">
                <a:solidFill>
                  <a:schemeClr val="dk1"/>
                </a:solidFill>
                <a:latin typeface="Lora"/>
                <a:ea typeface="Lora"/>
                <a:cs typeface="Lora"/>
                <a:sym typeface="Lora"/>
              </a:rPr>
              <a:t>is a kind </a:t>
            </a:r>
            <a:r>
              <a:rPr lang="en-US" sz="1200" dirty="0">
                <a:solidFill>
                  <a:schemeClr val="dk1"/>
                </a:solidFill>
                <a:latin typeface="Lora"/>
                <a:ea typeface="Lora"/>
                <a:cs typeface="Lora"/>
                <a:sym typeface="Lora"/>
              </a:rPr>
              <a:t> </a:t>
            </a:r>
            <a:r>
              <a:rPr lang="en-US" sz="1200" b="1" dirty="0">
                <a:solidFill>
                  <a:schemeClr val="dk1"/>
                </a:solidFill>
                <a:latin typeface="Lora"/>
                <a:ea typeface="Lora"/>
                <a:cs typeface="Lora"/>
                <a:sym typeface="Lora"/>
              </a:rPr>
              <a:t>Monte Carlo Tree Search</a:t>
            </a:r>
            <a:r>
              <a:rPr lang="en-US" sz="1200" dirty="0">
                <a:solidFill>
                  <a:schemeClr val="dk1"/>
                </a:solidFill>
                <a:latin typeface="Lora"/>
                <a:ea typeface="Lora"/>
                <a:cs typeface="Lora"/>
                <a:sym typeface="Lora"/>
              </a:rPr>
              <a:t> Algorithm implementing heuristics.</a:t>
            </a:r>
          </a:p>
          <a:p>
            <a:pPr marL="457200" lvl="0" indent="-342900" algn="l" rtl="0">
              <a:spcBef>
                <a:spcPts val="0"/>
              </a:spcBef>
              <a:spcAft>
                <a:spcPts val="0"/>
              </a:spcAft>
              <a:buClr>
                <a:schemeClr val="dk1"/>
              </a:buClr>
              <a:buSzPts val="1800"/>
              <a:buFont typeface="Lora"/>
              <a:buChar char="➢"/>
            </a:pPr>
            <a:r>
              <a:rPr lang="en-US" sz="1200" dirty="0">
                <a:solidFill>
                  <a:schemeClr val="dk1"/>
                </a:solidFill>
                <a:latin typeface="Lora"/>
                <a:ea typeface="Lora"/>
                <a:cs typeface="Lora"/>
                <a:sym typeface="Lora"/>
              </a:rPr>
              <a:t>The THTS algorithm employs </a:t>
            </a:r>
            <a:r>
              <a:rPr lang="en-US" sz="1200" b="1" dirty="0">
                <a:solidFill>
                  <a:schemeClr val="dk1"/>
                </a:solidFill>
                <a:latin typeface="Lora"/>
                <a:ea typeface="Lora"/>
                <a:cs typeface="Lora"/>
                <a:sym typeface="Lora"/>
              </a:rPr>
              <a:t>a rollout-based approach</a:t>
            </a:r>
            <a:r>
              <a:rPr lang="en-US" sz="1200" dirty="0">
                <a:solidFill>
                  <a:schemeClr val="dk1"/>
                </a:solidFill>
                <a:latin typeface="Lora"/>
                <a:ea typeface="Lora"/>
                <a:cs typeface="Lora"/>
                <a:sym typeface="Lora"/>
              </a:rPr>
              <a:t>, where the </a:t>
            </a:r>
            <a:r>
              <a:rPr lang="en-US" sz="1200" b="1" dirty="0">
                <a:solidFill>
                  <a:schemeClr val="dk1"/>
                </a:solidFill>
                <a:latin typeface="Lora"/>
                <a:ea typeface="Lora"/>
                <a:cs typeface="Lora"/>
                <a:sym typeface="Lora"/>
              </a:rPr>
              <a:t>transition probabilities P(s'|</a:t>
            </a:r>
            <a:r>
              <a:rPr lang="en-US" sz="1200" b="1" dirty="0" err="1">
                <a:solidFill>
                  <a:schemeClr val="dk1"/>
                </a:solidFill>
                <a:latin typeface="Lora"/>
                <a:ea typeface="Lora"/>
                <a:cs typeface="Lora"/>
                <a:sym typeface="Lora"/>
              </a:rPr>
              <a:t>s,a</a:t>
            </a:r>
            <a:r>
              <a:rPr lang="en-US" sz="1200" b="1" dirty="0">
                <a:solidFill>
                  <a:schemeClr val="dk1"/>
                </a:solidFill>
                <a:latin typeface="Lora"/>
                <a:ea typeface="Lora"/>
                <a:cs typeface="Lora"/>
                <a:sym typeface="Lora"/>
              </a:rPr>
              <a:t>) are calculated on the go </a:t>
            </a:r>
            <a:r>
              <a:rPr lang="en-US" sz="1200" dirty="0">
                <a:solidFill>
                  <a:schemeClr val="dk1"/>
                </a:solidFill>
                <a:latin typeface="Lora"/>
                <a:ea typeface="Lora"/>
                <a:cs typeface="Lora"/>
                <a:sym typeface="Lora"/>
              </a:rPr>
              <a:t>with the Q-values </a:t>
            </a:r>
            <a:r>
              <a:rPr lang="en-US" sz="1200" b="1" dirty="0">
                <a:solidFill>
                  <a:schemeClr val="dk1"/>
                </a:solidFill>
                <a:latin typeface="Lora"/>
                <a:ea typeface="Lora"/>
                <a:cs typeface="Lora"/>
                <a:sym typeface="Lora"/>
              </a:rPr>
              <a:t>Q(</a:t>
            </a:r>
            <a:r>
              <a:rPr lang="en-US" sz="1200" b="1" dirty="0" err="1">
                <a:solidFill>
                  <a:schemeClr val="dk1"/>
                </a:solidFill>
                <a:latin typeface="Lora"/>
                <a:ea typeface="Lora"/>
                <a:cs typeface="Lora"/>
                <a:sym typeface="Lora"/>
              </a:rPr>
              <a:t>s,a</a:t>
            </a:r>
            <a:r>
              <a:rPr lang="en-US" sz="1200" b="1" dirty="0">
                <a:solidFill>
                  <a:schemeClr val="dk1"/>
                </a:solidFill>
                <a:latin typeface="Lora"/>
                <a:ea typeface="Lora"/>
                <a:cs typeface="Lora"/>
                <a:sym typeface="Lora"/>
              </a:rPr>
              <a:t>)</a:t>
            </a:r>
            <a:r>
              <a:rPr lang="en-US" sz="1200" dirty="0">
                <a:solidFill>
                  <a:schemeClr val="dk1"/>
                </a:solidFill>
                <a:latin typeface="Lora"/>
                <a:ea typeface="Lora"/>
                <a:cs typeface="Lora"/>
                <a:sym typeface="Lora"/>
              </a:rPr>
              <a:t> and Values </a:t>
            </a:r>
            <a:r>
              <a:rPr lang="en-US" sz="1200" b="1" dirty="0">
                <a:solidFill>
                  <a:schemeClr val="dk1"/>
                </a:solidFill>
                <a:latin typeface="Lora"/>
                <a:ea typeface="Lora"/>
                <a:cs typeface="Lora"/>
                <a:sym typeface="Lora"/>
              </a:rPr>
              <a:t>V(s)</a:t>
            </a:r>
            <a:r>
              <a:rPr lang="en-US" sz="1200" dirty="0">
                <a:solidFill>
                  <a:schemeClr val="dk1"/>
                </a:solidFill>
                <a:latin typeface="Lora"/>
                <a:ea typeface="Lora"/>
                <a:cs typeface="Lora"/>
                <a:sym typeface="Lora"/>
              </a:rPr>
              <a:t> and converges to the exact probabilities over time.</a:t>
            </a:r>
          </a:p>
          <a:p>
            <a:pPr marL="139700" indent="0">
              <a:buNone/>
            </a:pPr>
            <a:endParaRPr lang="en-US" dirty="0"/>
          </a:p>
        </p:txBody>
      </p:sp>
      <p:sp>
        <p:nvSpPr>
          <p:cNvPr id="4" name="Text Placeholder 3">
            <a:extLst>
              <a:ext uri="{FF2B5EF4-FFF2-40B4-BE49-F238E27FC236}">
                <a16:creationId xmlns:a16="http://schemas.microsoft.com/office/drawing/2014/main" id="{9095ED7D-E0D6-CBE9-E7EE-21E3F2CD0B16}"/>
              </a:ext>
            </a:extLst>
          </p:cNvPr>
          <p:cNvSpPr>
            <a:spLocks noGrp="1"/>
          </p:cNvSpPr>
          <p:nvPr>
            <p:ph type="body" idx="2"/>
          </p:nvPr>
        </p:nvSpPr>
        <p:spPr/>
        <p:txBody>
          <a:bodyPr/>
          <a:lstStyle/>
          <a:p>
            <a:pPr marL="457200" lvl="0" indent="-342900" algn="l" rtl="0">
              <a:spcBef>
                <a:spcPts val="0"/>
              </a:spcBef>
              <a:spcAft>
                <a:spcPts val="0"/>
              </a:spcAft>
              <a:buClr>
                <a:schemeClr val="dk1"/>
              </a:buClr>
              <a:buSzPts val="1800"/>
              <a:buFont typeface="Courier New" panose="02070309020205020404" pitchFamily="49" charset="0"/>
              <a:buChar char="o"/>
            </a:pPr>
            <a:r>
              <a:rPr lang="en-IN" sz="1400" b="1" dirty="0">
                <a:solidFill>
                  <a:schemeClr val="dk1"/>
                </a:solidFill>
                <a:latin typeface="Lora"/>
                <a:ea typeface="Lora"/>
                <a:cs typeface="Lora"/>
                <a:sym typeface="Lora"/>
              </a:rPr>
              <a:t>New Model</a:t>
            </a:r>
          </a:p>
          <a:p>
            <a:pPr marL="457200" lvl="0" indent="-342900" algn="l" rtl="0">
              <a:spcBef>
                <a:spcPts val="0"/>
              </a:spcBef>
              <a:spcAft>
                <a:spcPts val="0"/>
              </a:spcAft>
              <a:buClr>
                <a:schemeClr val="dk1"/>
              </a:buClr>
              <a:buSzPts val="1800"/>
              <a:buFont typeface="Lora"/>
              <a:buChar char="➢"/>
            </a:pPr>
            <a:r>
              <a:rPr lang="en-US" sz="1400" dirty="0">
                <a:solidFill>
                  <a:schemeClr val="dk1"/>
                </a:solidFill>
                <a:latin typeface="Lora"/>
                <a:ea typeface="Lora"/>
                <a:cs typeface="Lora"/>
                <a:sym typeface="Lora"/>
              </a:rPr>
              <a:t>Reuse of previously calculated states.</a:t>
            </a:r>
          </a:p>
          <a:p>
            <a:pPr lvl="1" indent="-342900">
              <a:buClr>
                <a:schemeClr val="dk1"/>
              </a:buClr>
              <a:buSzPts val="1800"/>
              <a:buFont typeface="Lora"/>
              <a:buChar char="➢"/>
            </a:pPr>
            <a:r>
              <a:rPr lang="en-US" dirty="0">
                <a:solidFill>
                  <a:schemeClr val="dk1"/>
                </a:solidFill>
                <a:latin typeface="Lora"/>
                <a:ea typeface="Lora"/>
                <a:cs typeface="Lora"/>
                <a:sym typeface="Lora"/>
              </a:rPr>
              <a:t>Over time, the tree can turn into a graph.</a:t>
            </a:r>
          </a:p>
          <a:p>
            <a:pPr lvl="1" indent="-342900">
              <a:buClr>
                <a:schemeClr val="dk1"/>
              </a:buClr>
              <a:buSzPts val="1800"/>
              <a:buFont typeface="Lora"/>
              <a:buChar char="➢"/>
            </a:pPr>
            <a:r>
              <a:rPr lang="en-US" dirty="0">
                <a:solidFill>
                  <a:schemeClr val="dk1"/>
                </a:solidFill>
                <a:latin typeface="Lora"/>
                <a:ea typeface="Lora"/>
                <a:cs typeface="Lora"/>
                <a:sym typeface="Lora"/>
              </a:rPr>
              <a:t>Horizon Bigger than base horizon</a:t>
            </a:r>
          </a:p>
          <a:p>
            <a:pPr marL="457200" lvl="0" indent="-342900" algn="l" rtl="0">
              <a:spcBef>
                <a:spcPts val="0"/>
              </a:spcBef>
              <a:spcAft>
                <a:spcPts val="0"/>
              </a:spcAft>
              <a:buClr>
                <a:schemeClr val="dk1"/>
              </a:buClr>
              <a:buSzPts val="1800"/>
              <a:buFont typeface="Lora"/>
              <a:buChar char="➢"/>
            </a:pPr>
            <a:endParaRPr lang="en-US" sz="1400" dirty="0">
              <a:solidFill>
                <a:schemeClr val="dk1"/>
              </a:solidFill>
              <a:latin typeface="Lora"/>
              <a:ea typeface="Lora"/>
              <a:cs typeface="Lora"/>
              <a:sym typeface="Lora"/>
            </a:endParaRPr>
          </a:p>
          <a:p>
            <a:pPr marL="114300" lvl="0" indent="0" algn="l" rtl="0">
              <a:spcBef>
                <a:spcPts val="0"/>
              </a:spcBef>
              <a:spcAft>
                <a:spcPts val="0"/>
              </a:spcAft>
              <a:buClr>
                <a:schemeClr val="dk1"/>
              </a:buClr>
              <a:buSzPts val="1800"/>
              <a:buNone/>
            </a:pPr>
            <a:endParaRPr lang="en-IN" sz="1400" b="1" dirty="0">
              <a:solidFill>
                <a:schemeClr val="dk1"/>
              </a:solidFill>
              <a:latin typeface="Lora"/>
              <a:ea typeface="Lora"/>
              <a:cs typeface="Lora"/>
              <a:sym typeface="Lora"/>
            </a:endParaRPr>
          </a:p>
        </p:txBody>
      </p:sp>
      <p:sp>
        <p:nvSpPr>
          <p:cNvPr id="5" name="Slide Number Placeholder 4">
            <a:extLst>
              <a:ext uri="{FF2B5EF4-FFF2-40B4-BE49-F238E27FC236}">
                <a16:creationId xmlns:a16="http://schemas.microsoft.com/office/drawing/2014/main" id="{A5F139D8-5040-3D7E-0AEE-06B044FA19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 name="Picture 2" descr="montecarlo - How does Monte Carlo Search Tree work? - Stack Overflow">
            <a:extLst>
              <a:ext uri="{FF2B5EF4-FFF2-40B4-BE49-F238E27FC236}">
                <a16:creationId xmlns:a16="http://schemas.microsoft.com/office/drawing/2014/main" id="{DAF4F182-E6B2-52C8-39F1-EFA58BE0B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79" y="3228227"/>
            <a:ext cx="3437541" cy="1525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556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107A-14E8-3A45-CAA7-911812E23DD2}"/>
              </a:ext>
            </a:extLst>
          </p:cNvPr>
          <p:cNvSpPr>
            <a:spLocks noGrp="1"/>
          </p:cNvSpPr>
          <p:nvPr>
            <p:ph type="title"/>
          </p:nvPr>
        </p:nvSpPr>
        <p:spPr/>
        <p:txBody>
          <a:bodyPr>
            <a:normAutofit fontScale="90000"/>
          </a:bodyPr>
          <a:lstStyle/>
          <a:p>
            <a:r>
              <a:rPr lang="en" dirty="0">
                <a:latin typeface="Lora"/>
                <a:ea typeface="Lora"/>
                <a:cs typeface="Lora"/>
                <a:sym typeface="Lora"/>
              </a:rPr>
              <a:t>Introduction</a:t>
            </a:r>
            <a:endParaRPr lang="en-US" dirty="0"/>
          </a:p>
        </p:txBody>
      </p:sp>
      <p:sp>
        <p:nvSpPr>
          <p:cNvPr id="3" name="Text Placeholder 2">
            <a:extLst>
              <a:ext uri="{FF2B5EF4-FFF2-40B4-BE49-F238E27FC236}">
                <a16:creationId xmlns:a16="http://schemas.microsoft.com/office/drawing/2014/main" id="{E916A37B-0462-1C9F-DDD0-E4DF62F7E5E7}"/>
              </a:ext>
            </a:extLst>
          </p:cNvPr>
          <p:cNvSpPr>
            <a:spLocks noGrp="1"/>
          </p:cNvSpPr>
          <p:nvPr>
            <p:ph type="body" idx="1"/>
          </p:nvPr>
        </p:nvSpPr>
        <p:spPr>
          <a:xfrm>
            <a:off x="-1017732" y="1093875"/>
            <a:ext cx="5596082" cy="1936443"/>
          </a:xfrm>
        </p:spPr>
        <p:txBody>
          <a:bodyPr>
            <a:normAutofit/>
          </a:bodyPr>
          <a:lstStyle/>
          <a:p>
            <a:pPr lvl="2"/>
            <a:endParaRPr lang="pt-BR" dirty="0"/>
          </a:p>
          <a:p>
            <a:pPr lvl="1"/>
            <a:endParaRPr lang="en-US" dirty="0"/>
          </a:p>
        </p:txBody>
      </p:sp>
      <p:sp>
        <p:nvSpPr>
          <p:cNvPr id="4" name="Slide Number Placeholder 3">
            <a:extLst>
              <a:ext uri="{FF2B5EF4-FFF2-40B4-BE49-F238E27FC236}">
                <a16:creationId xmlns:a16="http://schemas.microsoft.com/office/drawing/2014/main" id="{4EA54E9C-2C50-E93A-EB60-8BBED1E2AF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1026" name="Picture 2">
            <a:extLst>
              <a:ext uri="{FF2B5EF4-FFF2-40B4-BE49-F238E27FC236}">
                <a16:creationId xmlns:a16="http://schemas.microsoft.com/office/drawing/2014/main" id="{5AFFD972-30EE-F7D7-D1CD-2B094C9D13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36"/>
          <a:stretch/>
        </p:blipFill>
        <p:spPr bwMode="auto">
          <a:xfrm>
            <a:off x="311700" y="1066015"/>
            <a:ext cx="3959885" cy="18339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B939A80-3767-4D17-559B-09599C805A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78" t="7883" r="7271" b="1445"/>
          <a:stretch/>
        </p:blipFill>
        <p:spPr bwMode="auto">
          <a:xfrm>
            <a:off x="311700" y="3030318"/>
            <a:ext cx="3753935" cy="19643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C123E91-1A50-8819-6125-ADC4A59007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11" t="-1136" r="165" b="5748"/>
          <a:stretch/>
        </p:blipFill>
        <p:spPr bwMode="auto">
          <a:xfrm>
            <a:off x="4572000" y="1579721"/>
            <a:ext cx="3959885" cy="2339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406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xfrm>
            <a:off x="311700" y="38132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Heuristics and Cost Function</a:t>
            </a:r>
            <a:endParaRPr>
              <a:latin typeface="Lora"/>
              <a:ea typeface="Lora"/>
              <a:cs typeface="Lora"/>
              <a:sym typeface="Lora"/>
            </a:endParaRPr>
          </a:p>
        </p:txBody>
      </p:sp>
      <p:sp>
        <p:nvSpPr>
          <p:cNvPr id="310" name="Google Shape;310;p43"/>
          <p:cNvSpPr txBox="1">
            <a:spLocks noGrp="1"/>
          </p:cNvSpPr>
          <p:nvPr>
            <p:ph type="body" idx="1"/>
          </p:nvPr>
        </p:nvSpPr>
        <p:spPr>
          <a:xfrm>
            <a:off x="311698" y="1255346"/>
            <a:ext cx="8612039" cy="1246434"/>
          </a:xfrm>
          <a:prstGeom prst="rect">
            <a:avLst/>
          </a:prstGeom>
        </p:spPr>
        <p:txBody>
          <a:bodyPr spcFirstLastPara="1" wrap="square" lIns="91425" tIns="91425" rIns="91425" bIns="91425" anchor="t" anchorCtr="0">
            <a:normAutofit fontScale="92500" lnSpcReduction="10000"/>
          </a:bodyPr>
          <a:lstStyle/>
          <a:p>
            <a:pPr>
              <a:buClr>
                <a:schemeClr val="dk1"/>
              </a:buClr>
              <a:buFont typeface="Lora"/>
              <a:buChar char="➢"/>
            </a:pPr>
            <a:r>
              <a:rPr lang="en-US" sz="1400" dirty="0">
                <a:solidFill>
                  <a:schemeClr val="dk1"/>
                </a:solidFill>
                <a:latin typeface="Lora"/>
                <a:ea typeface="Lora"/>
                <a:cs typeface="Lora"/>
                <a:sym typeface="Lora"/>
              </a:rPr>
              <a:t>Heuristics function helps to guide the algorithm towards the desired goal quickly for faster convergence.</a:t>
            </a:r>
          </a:p>
          <a:p>
            <a:pPr marL="457200" lvl="0" indent="-342900" algn="l" rtl="0">
              <a:spcBef>
                <a:spcPts val="0"/>
              </a:spcBef>
              <a:spcAft>
                <a:spcPts val="0"/>
              </a:spcAft>
              <a:buClr>
                <a:schemeClr val="dk1"/>
              </a:buClr>
              <a:buSzPts val="1800"/>
              <a:buFont typeface="Lora"/>
              <a:buChar char="➢"/>
            </a:pPr>
            <a:r>
              <a:rPr lang="en-US" sz="1400" dirty="0">
                <a:solidFill>
                  <a:schemeClr val="dk1"/>
                </a:solidFill>
                <a:latin typeface="Lora"/>
                <a:ea typeface="Lora"/>
                <a:cs typeface="Lora"/>
                <a:sym typeface="Lora"/>
              </a:rPr>
              <a:t>Square of the Euclidean distance between the current position and the desired position at a time </a:t>
            </a:r>
            <a:r>
              <a:rPr lang="en-US" sz="1400" b="1" i="1" dirty="0">
                <a:solidFill>
                  <a:schemeClr val="dk1"/>
                </a:solidFill>
                <a:latin typeface="Lora"/>
                <a:ea typeface="Lora"/>
                <a:cs typeface="Lora"/>
                <a:sym typeface="Lora"/>
              </a:rPr>
              <a:t>t</a:t>
            </a:r>
            <a:r>
              <a:rPr lang="en-US" sz="1400" dirty="0">
                <a:solidFill>
                  <a:schemeClr val="dk1"/>
                </a:solidFill>
                <a:latin typeface="Lora"/>
                <a:ea typeface="Lora"/>
                <a:cs typeface="Lora"/>
                <a:sym typeface="Lora"/>
              </a:rPr>
              <a:t> was implemented as the Heuristic </a:t>
            </a:r>
            <a:r>
              <a:rPr lang="en-US" sz="1400" b="1" i="1" dirty="0">
                <a:solidFill>
                  <a:schemeClr val="dk1"/>
                </a:solidFill>
                <a:latin typeface="Lora"/>
                <a:ea typeface="Lora"/>
                <a:cs typeface="Lora"/>
                <a:sym typeface="Lora"/>
              </a:rPr>
              <a:t>H(</a:t>
            </a:r>
            <a:r>
              <a:rPr lang="en-US" sz="1400" b="1" i="1" dirty="0" err="1">
                <a:solidFill>
                  <a:schemeClr val="dk1"/>
                </a:solidFill>
                <a:latin typeface="Lora"/>
                <a:ea typeface="Lora"/>
                <a:cs typeface="Lora"/>
                <a:sym typeface="Lora"/>
              </a:rPr>
              <a:t>s,t</a:t>
            </a:r>
            <a:r>
              <a:rPr lang="en-US" sz="1400" b="1" i="1" dirty="0">
                <a:solidFill>
                  <a:schemeClr val="dk1"/>
                </a:solidFill>
                <a:latin typeface="Lora"/>
                <a:ea typeface="Lora"/>
                <a:cs typeface="Lora"/>
                <a:sym typeface="Lora"/>
              </a:rPr>
              <a:t>)</a:t>
            </a:r>
            <a:r>
              <a:rPr lang="en-US" sz="1400" i="1" dirty="0">
                <a:solidFill>
                  <a:schemeClr val="dk1"/>
                </a:solidFill>
                <a:latin typeface="Lora"/>
                <a:ea typeface="Lora"/>
                <a:cs typeface="Lora"/>
                <a:sym typeface="Lora"/>
              </a:rPr>
              <a:t>.</a:t>
            </a:r>
          </a:p>
          <a:p>
            <a:pPr marL="457200" lvl="0" indent="-342900" algn="l" rtl="0">
              <a:spcBef>
                <a:spcPts val="0"/>
              </a:spcBef>
              <a:spcAft>
                <a:spcPts val="0"/>
              </a:spcAft>
              <a:buClr>
                <a:schemeClr val="dk1"/>
              </a:buClr>
              <a:buSzPts val="1800"/>
              <a:buFont typeface="Lora"/>
              <a:buChar char="➢"/>
            </a:pPr>
            <a:r>
              <a:rPr lang="en-US" sz="1400" dirty="0">
                <a:solidFill>
                  <a:schemeClr val="dk1"/>
                </a:solidFill>
                <a:latin typeface="Lora"/>
                <a:ea typeface="Lora"/>
                <a:cs typeface="Lora"/>
                <a:sym typeface="Lora"/>
              </a:rPr>
              <a:t>Time dependency arises because in the case of trajectory tracking the goal changes over time</a:t>
            </a:r>
          </a:p>
        </p:txBody>
      </p:sp>
      <p:sp>
        <p:nvSpPr>
          <p:cNvPr id="3" name="Slide Number Placeholder 2">
            <a:extLst>
              <a:ext uri="{FF2B5EF4-FFF2-40B4-BE49-F238E27FC236}">
                <a16:creationId xmlns:a16="http://schemas.microsoft.com/office/drawing/2014/main" id="{AE95060A-62A9-4385-ADDD-72890A3D32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5B33E3F-39DC-4827-BC44-046C75248519}"/>
                  </a:ext>
                </a:extLst>
              </p:cNvPr>
              <p:cNvSpPr txBox="1"/>
              <p:nvPr/>
            </p:nvSpPr>
            <p:spPr>
              <a:xfrm>
                <a:off x="682751" y="2343284"/>
                <a:ext cx="8149547" cy="5094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600" i="1" smtClean="0">
                          <a:latin typeface="Cambria Math" panose="02040503050406030204" pitchFamily="18" charset="0"/>
                        </a:rPr>
                        <m:t>𝐻</m:t>
                      </m:r>
                      <m:d>
                        <m:dPr>
                          <m:ctrlPr>
                            <a:rPr lang="en-IN" sz="1600" i="1" smtClean="0">
                              <a:latin typeface="Cambria Math" panose="02040503050406030204" pitchFamily="18" charset="0"/>
                            </a:rPr>
                          </m:ctrlPr>
                        </m:dPr>
                        <m:e>
                          <m:r>
                            <a:rPr lang="en-IN" sz="1600" i="1" smtClean="0">
                              <a:latin typeface="Cambria Math" panose="02040503050406030204" pitchFamily="18" charset="0"/>
                            </a:rPr>
                            <m:t>𝑠</m:t>
                          </m:r>
                          <m:r>
                            <a:rPr lang="en-IN" sz="1600" i="1" smtClean="0">
                              <a:latin typeface="Cambria Math" panose="02040503050406030204" pitchFamily="18" charset="0"/>
                            </a:rPr>
                            <m:t>,</m:t>
                          </m:r>
                          <m:r>
                            <a:rPr lang="en-IN" sz="1600" i="1" smtClean="0">
                              <a:latin typeface="Cambria Math" panose="02040503050406030204" pitchFamily="18" charset="0"/>
                            </a:rPr>
                            <m:t>𝑡</m:t>
                          </m:r>
                        </m:e>
                      </m:d>
                      <m:r>
                        <a:rPr lang="en-IN" sz="1600" i="1" smtClean="0">
                          <a:latin typeface="Cambria Math" panose="02040503050406030204" pitchFamily="18" charset="0"/>
                        </a:rPr>
                        <m:t>=</m:t>
                      </m:r>
                      <m:sSup>
                        <m:sSupPr>
                          <m:ctrlPr>
                            <a:rPr lang="en-IN" sz="1600" i="1" smtClean="0">
                              <a:latin typeface="Cambria Math" panose="02040503050406030204" pitchFamily="18" charset="0"/>
                            </a:rPr>
                          </m:ctrlPr>
                        </m:sSupPr>
                        <m:e>
                          <m:d>
                            <m:dPr>
                              <m:ctrlPr>
                                <a:rPr lang="en-IN" sz="1600" i="1" smtClean="0">
                                  <a:latin typeface="Cambria Math" panose="02040503050406030204" pitchFamily="18" charset="0"/>
                                </a:rPr>
                              </m:ctrlPr>
                            </m:dPr>
                            <m:e>
                              <m:sSub>
                                <m:sSubPr>
                                  <m:ctrlPr>
                                    <a:rPr lang="en-IN" sz="1600" i="1" smtClean="0">
                                      <a:latin typeface="Cambria Math" panose="02040503050406030204" pitchFamily="18" charset="0"/>
                                    </a:rPr>
                                  </m:ctrlPr>
                                </m:sSubPr>
                                <m:e>
                                  <m:r>
                                    <a:rPr lang="en-IN" sz="1600" i="1" smtClean="0">
                                      <a:latin typeface="Cambria Math" panose="02040503050406030204" pitchFamily="18" charset="0"/>
                                    </a:rPr>
                                    <m:t>𝑥</m:t>
                                  </m:r>
                                </m:e>
                                <m:sub>
                                  <m:r>
                                    <a:rPr lang="en-IN" sz="1600" i="1" smtClean="0">
                                      <a:latin typeface="Cambria Math" panose="02040503050406030204" pitchFamily="18" charset="0"/>
                                    </a:rPr>
                                    <m:t>𝑝𝑜𝑠</m:t>
                                  </m:r>
                                </m:sub>
                              </m:sSub>
                              <m:d>
                                <m:dPr>
                                  <m:ctrlPr>
                                    <a:rPr lang="en-IN" sz="1600" i="1" smtClean="0">
                                      <a:latin typeface="Cambria Math" panose="02040503050406030204" pitchFamily="18" charset="0"/>
                                    </a:rPr>
                                  </m:ctrlPr>
                                </m:dPr>
                                <m:e>
                                  <m:r>
                                    <a:rPr lang="en-IN" sz="1600" i="1" smtClean="0">
                                      <a:latin typeface="Cambria Math" panose="02040503050406030204" pitchFamily="18" charset="0"/>
                                    </a:rPr>
                                    <m:t>𝑡</m:t>
                                  </m:r>
                                </m:e>
                              </m:d>
                              <m:r>
                                <a:rPr lang="en-IN" sz="1600" i="1" smtClean="0">
                                  <a:latin typeface="Cambria Math" panose="02040503050406030204" pitchFamily="18" charset="0"/>
                                </a:rPr>
                                <m:t>−</m:t>
                              </m:r>
                              <m:sSub>
                                <m:sSubPr>
                                  <m:ctrlPr>
                                    <a:rPr lang="en-IN" sz="1600" i="1" smtClean="0">
                                      <a:latin typeface="Cambria Math" panose="02040503050406030204" pitchFamily="18" charset="0"/>
                                    </a:rPr>
                                  </m:ctrlPr>
                                </m:sSubPr>
                                <m:e>
                                  <m:r>
                                    <a:rPr lang="en-IN" sz="1600" i="1" smtClean="0">
                                      <a:latin typeface="Cambria Math" panose="02040503050406030204" pitchFamily="18" charset="0"/>
                                    </a:rPr>
                                    <m:t>𝑥</m:t>
                                  </m:r>
                                </m:e>
                                <m:sub>
                                  <m:r>
                                    <a:rPr lang="en-IN" sz="1600" i="1" smtClean="0">
                                      <a:latin typeface="Cambria Math" panose="02040503050406030204" pitchFamily="18" charset="0"/>
                                    </a:rPr>
                                    <m:t>𝑝𝑜𝑠</m:t>
                                  </m:r>
                                  <m:r>
                                    <a:rPr lang="en-IN" sz="1600" i="1" smtClean="0">
                                      <a:latin typeface="Cambria Math" panose="02040503050406030204" pitchFamily="18" charset="0"/>
                                    </a:rPr>
                                    <m:t>−</m:t>
                                  </m:r>
                                  <m:r>
                                    <a:rPr lang="en-IN" sz="1600" i="1" smtClean="0">
                                      <a:latin typeface="Cambria Math" panose="02040503050406030204" pitchFamily="18" charset="0"/>
                                    </a:rPr>
                                    <m:t>𝑟𝑒𝑓</m:t>
                                  </m:r>
                                </m:sub>
                              </m:sSub>
                              <m:d>
                                <m:dPr>
                                  <m:ctrlPr>
                                    <a:rPr lang="en-IN" sz="1600" i="1" smtClean="0">
                                      <a:latin typeface="Cambria Math" panose="02040503050406030204" pitchFamily="18" charset="0"/>
                                    </a:rPr>
                                  </m:ctrlPr>
                                </m:dPr>
                                <m:e>
                                  <m:r>
                                    <a:rPr lang="en-IN" sz="1600" i="1" smtClean="0">
                                      <a:latin typeface="Cambria Math" panose="02040503050406030204" pitchFamily="18" charset="0"/>
                                    </a:rPr>
                                    <m:t>𝑡</m:t>
                                  </m:r>
                                </m:e>
                              </m:d>
                            </m:e>
                          </m:d>
                        </m:e>
                        <m:sup>
                          <m:r>
                            <a:rPr lang="en-IN" sz="1600" i="1" smtClean="0">
                              <a:latin typeface="Cambria Math" panose="02040503050406030204" pitchFamily="18" charset="0"/>
                            </a:rPr>
                            <m:t>2</m:t>
                          </m:r>
                        </m:sup>
                      </m:sSup>
                    </m:oMath>
                  </m:oMathPara>
                </a14:m>
                <a:endParaRPr lang="en-IN" sz="1600" dirty="0"/>
              </a:p>
            </p:txBody>
          </p:sp>
        </mc:Choice>
        <mc:Fallback xmlns="">
          <p:sp>
            <p:nvSpPr>
              <p:cNvPr id="2" name="TextBox 1">
                <a:extLst>
                  <a:ext uri="{FF2B5EF4-FFF2-40B4-BE49-F238E27FC236}">
                    <a16:creationId xmlns:a16="http://schemas.microsoft.com/office/drawing/2014/main" id="{65B33E3F-39DC-4827-BC44-046C75248519}"/>
                  </a:ext>
                </a:extLst>
              </p:cNvPr>
              <p:cNvSpPr txBox="1">
                <a:spLocks noRot="1" noChangeAspect="1" noMove="1" noResize="1" noEditPoints="1" noAdjustHandles="1" noChangeArrowheads="1" noChangeShapeType="1" noTextEdit="1"/>
              </p:cNvSpPr>
              <p:nvPr/>
            </p:nvSpPr>
            <p:spPr>
              <a:xfrm>
                <a:off x="682751" y="2343284"/>
                <a:ext cx="8149547" cy="509435"/>
              </a:xfrm>
              <a:prstGeom prst="rect">
                <a:avLst/>
              </a:prstGeom>
              <a:blipFill>
                <a:blip r:embed="rId3"/>
                <a:stretch>
                  <a:fillRect/>
                </a:stretch>
              </a:blipFill>
            </p:spPr>
            <p:txBody>
              <a:bodyPr/>
              <a:lstStyle/>
              <a:p>
                <a:r>
                  <a:rPr lang="en-US">
                    <a:noFill/>
                  </a:rPr>
                  <a:t> </a:t>
                </a:r>
              </a:p>
            </p:txBody>
          </p:sp>
        </mc:Fallback>
      </mc:AlternateContent>
      <p:sp>
        <p:nvSpPr>
          <p:cNvPr id="8" name="Google Shape;310;p43">
            <a:extLst>
              <a:ext uri="{FF2B5EF4-FFF2-40B4-BE49-F238E27FC236}">
                <a16:creationId xmlns:a16="http://schemas.microsoft.com/office/drawing/2014/main" id="{98F4EF56-1F1F-4907-AE72-2811AE16FA79}"/>
              </a:ext>
            </a:extLst>
          </p:cNvPr>
          <p:cNvSpPr txBox="1">
            <a:spLocks/>
          </p:cNvSpPr>
          <p:nvPr/>
        </p:nvSpPr>
        <p:spPr>
          <a:xfrm>
            <a:off x="311699" y="3117539"/>
            <a:ext cx="8520600" cy="147918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lvl="0" indent="-325755" algn="l" rtl="0">
              <a:spcBef>
                <a:spcPts val="0"/>
              </a:spcBef>
              <a:spcAft>
                <a:spcPts val="0"/>
              </a:spcAft>
              <a:buClr>
                <a:srgbClr val="000000"/>
              </a:buClr>
              <a:buSzPct val="100000"/>
              <a:buFont typeface="Lora"/>
              <a:buChar char="➢"/>
            </a:pPr>
            <a:r>
              <a:rPr lang="en-US" sz="1400" dirty="0">
                <a:solidFill>
                  <a:srgbClr val="000000"/>
                </a:solidFill>
                <a:latin typeface="Lora"/>
                <a:ea typeface="Lora"/>
                <a:cs typeface="Lora"/>
                <a:sym typeface="Lora"/>
              </a:rPr>
              <a:t>A cost function </a:t>
            </a:r>
            <a:r>
              <a:rPr lang="en-US" sz="1400" b="1" dirty="0">
                <a:solidFill>
                  <a:srgbClr val="000000"/>
                </a:solidFill>
                <a:latin typeface="Lora"/>
                <a:ea typeface="Lora"/>
                <a:cs typeface="Lora"/>
                <a:sym typeface="Lora"/>
              </a:rPr>
              <a:t>C(</a:t>
            </a:r>
            <a:r>
              <a:rPr lang="en-US" sz="1400" b="1" dirty="0" err="1">
                <a:solidFill>
                  <a:srgbClr val="000000"/>
                </a:solidFill>
                <a:latin typeface="Lora"/>
                <a:ea typeface="Lora"/>
                <a:cs typeface="Lora"/>
                <a:sym typeface="Lora"/>
              </a:rPr>
              <a:t>s,t</a:t>
            </a:r>
            <a:r>
              <a:rPr lang="en-US" sz="1400" b="1" dirty="0">
                <a:solidFill>
                  <a:srgbClr val="000000"/>
                </a:solidFill>
                <a:latin typeface="Lora"/>
                <a:ea typeface="Lora"/>
                <a:cs typeface="Lora"/>
                <a:sym typeface="Lora"/>
              </a:rPr>
              <a:t>)</a:t>
            </a:r>
            <a:r>
              <a:rPr lang="en-US" sz="1400" dirty="0">
                <a:solidFill>
                  <a:srgbClr val="000000"/>
                </a:solidFill>
                <a:latin typeface="Lora"/>
                <a:ea typeface="Lora"/>
                <a:cs typeface="Lora"/>
                <a:sym typeface="Lora"/>
              </a:rPr>
              <a:t> was thus employed taking the weighted sum of the squared error of the desired position (goal) and velocity.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CAFC2F-006C-4FAC-8D07-F256BDD96D6A}"/>
                  </a:ext>
                </a:extLst>
              </p:cNvPr>
              <p:cNvSpPr txBox="1"/>
              <p:nvPr/>
            </p:nvSpPr>
            <p:spPr>
              <a:xfrm>
                <a:off x="774190" y="3741141"/>
                <a:ext cx="8149547" cy="5094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600" i="1" smtClean="0">
                          <a:latin typeface="Cambria Math" panose="02040503050406030204" pitchFamily="18" charset="0"/>
                        </a:rPr>
                        <m:t>𝐶</m:t>
                      </m:r>
                      <m:d>
                        <m:dPr>
                          <m:ctrlPr>
                            <a:rPr lang="fr-FR" sz="1600" i="1" smtClean="0">
                              <a:latin typeface="Cambria Math" panose="02040503050406030204" pitchFamily="18" charset="0"/>
                            </a:rPr>
                          </m:ctrlPr>
                        </m:dPr>
                        <m:e>
                          <m:r>
                            <a:rPr lang="fr-FR" sz="1600" i="1" smtClean="0">
                              <a:latin typeface="Cambria Math" panose="02040503050406030204" pitchFamily="18" charset="0"/>
                            </a:rPr>
                            <m:t>𝑠</m:t>
                          </m:r>
                          <m:r>
                            <a:rPr lang="fr-FR" sz="1600" i="1" smtClean="0">
                              <a:latin typeface="Cambria Math" panose="02040503050406030204" pitchFamily="18" charset="0"/>
                            </a:rPr>
                            <m:t>,</m:t>
                          </m:r>
                          <m:r>
                            <a:rPr lang="fr-FR" sz="1600" i="1" smtClean="0">
                              <a:latin typeface="Cambria Math" panose="02040503050406030204" pitchFamily="18" charset="0"/>
                            </a:rPr>
                            <m:t>𝑡</m:t>
                          </m:r>
                        </m:e>
                      </m:d>
                      <m:r>
                        <a:rPr lang="fr-FR" sz="1600" i="1" smtClean="0">
                          <a:latin typeface="Cambria Math" panose="02040503050406030204" pitchFamily="18" charset="0"/>
                        </a:rPr>
                        <m:t>=</m:t>
                      </m:r>
                      <m:sSup>
                        <m:sSupPr>
                          <m:ctrlPr>
                            <a:rPr lang="fr-FR" sz="1600" i="1" smtClean="0">
                              <a:latin typeface="Cambria Math" panose="02040503050406030204" pitchFamily="18" charset="0"/>
                            </a:rPr>
                          </m:ctrlPr>
                        </m:sSupPr>
                        <m:e>
                          <m:d>
                            <m:dPr>
                              <m:ctrlPr>
                                <a:rPr lang="fr-FR" sz="1600" i="1" smtClean="0">
                                  <a:latin typeface="Cambria Math" panose="02040503050406030204" pitchFamily="18" charset="0"/>
                                </a:rPr>
                              </m:ctrlPr>
                            </m:dPr>
                            <m:e>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𝑥</m:t>
                                  </m:r>
                                </m:e>
                                <m:sub>
                                  <m:r>
                                    <a:rPr lang="fr-FR" sz="1600" i="1" smtClean="0">
                                      <a:latin typeface="Cambria Math" panose="02040503050406030204" pitchFamily="18" charset="0"/>
                                    </a:rPr>
                                    <m:t>𝑝𝑜𝑠</m:t>
                                  </m:r>
                                </m:sub>
                              </m:sSub>
                              <m:d>
                                <m:dPr>
                                  <m:ctrlPr>
                                    <a:rPr lang="fr-FR" sz="1600" i="1" smtClean="0">
                                      <a:latin typeface="Cambria Math" panose="02040503050406030204" pitchFamily="18" charset="0"/>
                                    </a:rPr>
                                  </m:ctrlPr>
                                </m:dPr>
                                <m:e>
                                  <m:r>
                                    <a:rPr lang="fr-FR" sz="1600" i="1" smtClean="0">
                                      <a:latin typeface="Cambria Math" panose="02040503050406030204" pitchFamily="18" charset="0"/>
                                    </a:rPr>
                                    <m:t>𝑡</m:t>
                                  </m:r>
                                </m:e>
                              </m:d>
                              <m:r>
                                <a:rPr lang="fr-FR" sz="1600" i="1" smtClean="0">
                                  <a:latin typeface="Cambria Math" panose="02040503050406030204" pitchFamily="18" charset="0"/>
                                </a:rPr>
                                <m:t>−</m:t>
                              </m:r>
                              <m:sSub>
                                <m:sSubPr>
                                  <m:ctrlPr>
                                    <a:rPr lang="fr-FR" sz="1600" i="1" smtClean="0">
                                      <a:latin typeface="Cambria Math" panose="02040503050406030204" pitchFamily="18" charset="0"/>
                                    </a:rPr>
                                  </m:ctrlPr>
                                </m:sSubPr>
                                <m:e>
                                  <m:r>
                                    <a:rPr lang="fr-FR" sz="1600" i="1" smtClean="0">
                                      <a:latin typeface="Cambria Math" panose="02040503050406030204" pitchFamily="18" charset="0"/>
                                    </a:rPr>
                                    <m:t>𝑥</m:t>
                                  </m:r>
                                </m:e>
                                <m:sub>
                                  <m:r>
                                    <a:rPr lang="fr-FR" sz="1600" i="1" smtClean="0">
                                      <a:latin typeface="Cambria Math" panose="02040503050406030204" pitchFamily="18" charset="0"/>
                                    </a:rPr>
                                    <m:t>𝑝𝑜𝑠</m:t>
                                  </m:r>
                                  <m:r>
                                    <a:rPr lang="fr-FR" sz="1600" i="1" smtClean="0">
                                      <a:latin typeface="Cambria Math" panose="02040503050406030204" pitchFamily="18" charset="0"/>
                                    </a:rPr>
                                    <m:t>−</m:t>
                                  </m:r>
                                  <m:r>
                                    <a:rPr lang="fr-FR" sz="1600" i="1" smtClean="0">
                                      <a:latin typeface="Cambria Math" panose="02040503050406030204" pitchFamily="18" charset="0"/>
                                    </a:rPr>
                                    <m:t>𝑟𝑒𝑓</m:t>
                                  </m:r>
                                </m:sub>
                              </m:sSub>
                              <m:d>
                                <m:dPr>
                                  <m:ctrlPr>
                                    <a:rPr lang="fr-FR" sz="1600" i="1" smtClean="0">
                                      <a:latin typeface="Cambria Math" panose="02040503050406030204" pitchFamily="18" charset="0"/>
                                    </a:rPr>
                                  </m:ctrlPr>
                                </m:dPr>
                                <m:e>
                                  <m:r>
                                    <a:rPr lang="fr-FR" sz="1600" i="1" smtClean="0">
                                      <a:latin typeface="Cambria Math" panose="02040503050406030204" pitchFamily="18" charset="0"/>
                                    </a:rPr>
                                    <m:t>𝑡</m:t>
                                  </m:r>
                                </m:e>
                              </m:d>
                            </m:e>
                          </m:d>
                        </m:e>
                        <m:sup>
                          <m:r>
                            <a:rPr lang="fr-FR" sz="1600" i="1" smtClean="0">
                              <a:latin typeface="Cambria Math" panose="02040503050406030204" pitchFamily="18" charset="0"/>
                            </a:rPr>
                            <m:t>2</m:t>
                          </m:r>
                        </m:sup>
                      </m:sSup>
                      <m:r>
                        <a:rPr lang="fr-FR" sz="1600" i="1" smtClean="0">
                          <a:latin typeface="Cambria Math" panose="02040503050406030204" pitchFamily="18" charset="0"/>
                        </a:rPr>
                        <m:t>+</m:t>
                      </m:r>
                      <m:r>
                        <a:rPr lang="fr-FR" sz="1600" i="1" smtClean="0">
                          <a:latin typeface="Cambria Math" panose="02040503050406030204" pitchFamily="18" charset="0"/>
                        </a:rPr>
                        <m:t>𝛼</m:t>
                      </m:r>
                      <m:sSubSup>
                        <m:sSubSupPr>
                          <m:ctrlPr>
                            <a:rPr lang="fr-FR" sz="1600" i="1" smtClean="0">
                              <a:latin typeface="Cambria Math" panose="02040503050406030204" pitchFamily="18" charset="0"/>
                            </a:rPr>
                          </m:ctrlPr>
                        </m:sSubSupPr>
                        <m:e>
                          <m:r>
                            <a:rPr lang="fr-FR" sz="1600" i="1" smtClean="0">
                              <a:latin typeface="Cambria Math" panose="02040503050406030204" pitchFamily="18" charset="0"/>
                            </a:rPr>
                            <m:t>𝑥</m:t>
                          </m:r>
                        </m:e>
                        <m:sub>
                          <m:r>
                            <a:rPr lang="fr-FR" sz="1600" i="1" smtClean="0">
                              <a:latin typeface="Cambria Math" panose="02040503050406030204" pitchFamily="18" charset="0"/>
                            </a:rPr>
                            <m:t>𝑣𝑒𝑙</m:t>
                          </m:r>
                        </m:sub>
                        <m:sup>
                          <m:r>
                            <a:rPr lang="fr-FR" sz="1600" i="1" smtClean="0">
                              <a:latin typeface="Cambria Math" panose="02040503050406030204" pitchFamily="18" charset="0"/>
                            </a:rPr>
                            <m:t>2</m:t>
                          </m:r>
                        </m:sup>
                      </m:sSubSup>
                    </m:oMath>
                  </m:oMathPara>
                </a14:m>
                <a:endParaRPr lang="en-IN" sz="1600" dirty="0"/>
              </a:p>
            </p:txBody>
          </p:sp>
        </mc:Choice>
        <mc:Fallback xmlns="">
          <p:sp>
            <p:nvSpPr>
              <p:cNvPr id="9" name="TextBox 8">
                <a:extLst>
                  <a:ext uri="{FF2B5EF4-FFF2-40B4-BE49-F238E27FC236}">
                    <a16:creationId xmlns:a16="http://schemas.microsoft.com/office/drawing/2014/main" id="{44CAFC2F-006C-4FAC-8D07-F256BDD96D6A}"/>
                  </a:ext>
                </a:extLst>
              </p:cNvPr>
              <p:cNvSpPr txBox="1">
                <a:spLocks noRot="1" noChangeAspect="1" noMove="1" noResize="1" noEditPoints="1" noAdjustHandles="1" noChangeArrowheads="1" noChangeShapeType="1" noTextEdit="1"/>
              </p:cNvSpPr>
              <p:nvPr/>
            </p:nvSpPr>
            <p:spPr>
              <a:xfrm>
                <a:off x="774190" y="3741141"/>
                <a:ext cx="8149547" cy="509435"/>
              </a:xfrm>
              <a:prstGeom prst="rect">
                <a:avLst/>
              </a:prstGeom>
              <a:blipFill>
                <a:blip r:embed="rId4"/>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FF5573EF-6809-4AE3-B9CA-E77F9B2A99FD}"/>
              </a:ext>
            </a:extLst>
          </p:cNvPr>
          <p:cNvSpPr/>
          <p:nvPr/>
        </p:nvSpPr>
        <p:spPr>
          <a:xfrm>
            <a:off x="416859" y="1255346"/>
            <a:ext cx="8415439" cy="1662664"/>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7BC35A4-2E68-4BF5-8D7F-021598DDF224}"/>
              </a:ext>
            </a:extLst>
          </p:cNvPr>
          <p:cNvSpPr/>
          <p:nvPr/>
        </p:nvSpPr>
        <p:spPr>
          <a:xfrm>
            <a:off x="416859" y="3106625"/>
            <a:ext cx="8415439" cy="1277115"/>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4455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Heuristics and Cost Function</a:t>
            </a:r>
            <a:endParaRPr>
              <a:latin typeface="Lora"/>
              <a:ea typeface="Lora"/>
              <a:cs typeface="Lora"/>
              <a:sym typeface="Lora"/>
            </a:endParaRPr>
          </a:p>
        </p:txBody>
      </p:sp>
      <p:sp>
        <p:nvSpPr>
          <p:cNvPr id="310" name="Google Shape;310;p4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Courier New" panose="02070309020205020404" pitchFamily="49" charset="0"/>
              <a:buChar char="o"/>
            </a:pPr>
            <a:r>
              <a:rPr lang="en-IN" sz="1400" b="1" dirty="0">
                <a:solidFill>
                  <a:schemeClr val="dk1"/>
                </a:solidFill>
                <a:latin typeface="Lora"/>
                <a:ea typeface="Lora"/>
                <a:cs typeface="Lora"/>
                <a:sym typeface="Lora"/>
              </a:rPr>
              <a:t>Previous Model</a:t>
            </a:r>
          </a:p>
        </p:txBody>
      </p:sp>
      <p:sp>
        <p:nvSpPr>
          <p:cNvPr id="4" name="Text Placeholder 3">
            <a:extLst>
              <a:ext uri="{FF2B5EF4-FFF2-40B4-BE49-F238E27FC236}">
                <a16:creationId xmlns:a16="http://schemas.microsoft.com/office/drawing/2014/main" id="{885B3343-402E-9466-E11A-2537672FB1FA}"/>
              </a:ext>
            </a:extLst>
          </p:cNvPr>
          <p:cNvSpPr>
            <a:spLocks noGrp="1"/>
          </p:cNvSpPr>
          <p:nvPr>
            <p:ph type="body" idx="2"/>
          </p:nvPr>
        </p:nvSpPr>
        <p:spPr/>
        <p:txBody>
          <a:bodyPr/>
          <a:lstStyle/>
          <a:p>
            <a:pPr marL="457200" lvl="0" indent="-342900" algn="l" rtl="0">
              <a:spcBef>
                <a:spcPts val="0"/>
              </a:spcBef>
              <a:spcAft>
                <a:spcPts val="0"/>
              </a:spcAft>
              <a:buClr>
                <a:schemeClr val="dk1"/>
              </a:buClr>
              <a:buSzPts val="1800"/>
              <a:buFont typeface="Courier New" panose="02070309020205020404" pitchFamily="49" charset="0"/>
              <a:buChar char="o"/>
            </a:pPr>
            <a:r>
              <a:rPr lang="en-IN" sz="1400" b="1" dirty="0">
                <a:solidFill>
                  <a:schemeClr val="dk1"/>
                </a:solidFill>
                <a:latin typeface="Lora"/>
                <a:ea typeface="Lora"/>
                <a:cs typeface="Lora"/>
                <a:sym typeface="Lora"/>
              </a:rPr>
              <a:t>New Model</a:t>
            </a:r>
          </a:p>
          <a:p>
            <a:pPr marL="114300" lvl="0" indent="0" algn="l" rtl="0">
              <a:spcBef>
                <a:spcPts val="0"/>
              </a:spcBef>
              <a:spcAft>
                <a:spcPts val="0"/>
              </a:spcAft>
              <a:buClr>
                <a:schemeClr val="dk1"/>
              </a:buClr>
              <a:buSzPts val="1800"/>
              <a:buNone/>
            </a:pPr>
            <a:endParaRPr lang="en-IN" b="1" dirty="0">
              <a:solidFill>
                <a:schemeClr val="dk1"/>
              </a:solidFill>
              <a:latin typeface="Lora"/>
              <a:ea typeface="Lora"/>
              <a:cs typeface="Lora"/>
              <a:sym typeface="Lora"/>
            </a:endParaRPr>
          </a:p>
          <a:p>
            <a:pPr marL="114300" lvl="0" indent="0" algn="l" rtl="0">
              <a:spcBef>
                <a:spcPts val="0"/>
              </a:spcBef>
              <a:spcAft>
                <a:spcPts val="0"/>
              </a:spcAft>
              <a:buClr>
                <a:schemeClr val="dk1"/>
              </a:buClr>
              <a:buSzPts val="1800"/>
              <a:buNone/>
            </a:pPr>
            <a:endParaRPr lang="en-IN" sz="1400" b="1" dirty="0">
              <a:solidFill>
                <a:schemeClr val="dk1"/>
              </a:solidFill>
              <a:latin typeface="Lora"/>
              <a:ea typeface="Lora"/>
              <a:cs typeface="Lora"/>
              <a:sym typeface="Lora"/>
            </a:endParaRPr>
          </a:p>
        </p:txBody>
      </p:sp>
      <p:sp>
        <p:nvSpPr>
          <p:cNvPr id="3" name="Slide Number Placeholder 2">
            <a:extLst>
              <a:ext uri="{FF2B5EF4-FFF2-40B4-BE49-F238E27FC236}">
                <a16:creationId xmlns:a16="http://schemas.microsoft.com/office/drawing/2014/main" id="{AE95060A-62A9-4385-ADDD-72890A3D32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5B33E3F-39DC-4827-BC44-046C75248519}"/>
                  </a:ext>
                </a:extLst>
              </p:cNvPr>
              <p:cNvSpPr txBox="1"/>
              <p:nvPr/>
            </p:nvSpPr>
            <p:spPr>
              <a:xfrm>
                <a:off x="541759" y="1924643"/>
                <a:ext cx="3222061" cy="5094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600" i="1" smtClean="0">
                          <a:latin typeface="Cambria Math" panose="02040503050406030204" pitchFamily="18" charset="0"/>
                        </a:rPr>
                        <m:t>𝐻</m:t>
                      </m:r>
                      <m:d>
                        <m:dPr>
                          <m:ctrlPr>
                            <a:rPr lang="en-IN" sz="1600" i="1" smtClean="0">
                              <a:latin typeface="Cambria Math" panose="02040503050406030204" pitchFamily="18" charset="0"/>
                            </a:rPr>
                          </m:ctrlPr>
                        </m:dPr>
                        <m:e>
                          <m:r>
                            <a:rPr lang="en-IN" sz="1600" i="1" smtClean="0">
                              <a:latin typeface="Cambria Math" panose="02040503050406030204" pitchFamily="18" charset="0"/>
                            </a:rPr>
                            <m:t>𝑠</m:t>
                          </m:r>
                          <m:r>
                            <a:rPr lang="en-IN" sz="1600" i="1" smtClean="0">
                              <a:latin typeface="Cambria Math" panose="02040503050406030204" pitchFamily="18" charset="0"/>
                            </a:rPr>
                            <m:t>,</m:t>
                          </m:r>
                          <m:r>
                            <a:rPr lang="en-IN" sz="1600" i="1" smtClean="0">
                              <a:latin typeface="Cambria Math" panose="02040503050406030204" pitchFamily="18" charset="0"/>
                            </a:rPr>
                            <m:t>𝑡</m:t>
                          </m:r>
                        </m:e>
                      </m:d>
                      <m:r>
                        <a:rPr lang="en-IN" sz="1600" i="1" smtClean="0">
                          <a:latin typeface="Cambria Math" panose="02040503050406030204" pitchFamily="18" charset="0"/>
                        </a:rPr>
                        <m:t>=</m:t>
                      </m:r>
                      <m:sSup>
                        <m:sSupPr>
                          <m:ctrlPr>
                            <a:rPr lang="en-IN" sz="1600" i="1" smtClean="0">
                              <a:latin typeface="Cambria Math" panose="02040503050406030204" pitchFamily="18" charset="0"/>
                            </a:rPr>
                          </m:ctrlPr>
                        </m:sSupPr>
                        <m:e>
                          <m:d>
                            <m:dPr>
                              <m:ctrlPr>
                                <a:rPr lang="en-IN" sz="1600" i="1" smtClean="0">
                                  <a:latin typeface="Cambria Math" panose="02040503050406030204" pitchFamily="18" charset="0"/>
                                </a:rPr>
                              </m:ctrlPr>
                            </m:dPr>
                            <m:e>
                              <m:sSub>
                                <m:sSubPr>
                                  <m:ctrlPr>
                                    <a:rPr lang="en-IN" sz="1600" i="1" smtClean="0">
                                      <a:latin typeface="Cambria Math" panose="02040503050406030204" pitchFamily="18" charset="0"/>
                                    </a:rPr>
                                  </m:ctrlPr>
                                </m:sSubPr>
                                <m:e>
                                  <m:r>
                                    <a:rPr lang="en-IN" sz="1600" i="1" smtClean="0">
                                      <a:latin typeface="Cambria Math" panose="02040503050406030204" pitchFamily="18" charset="0"/>
                                    </a:rPr>
                                    <m:t>𝑥</m:t>
                                  </m:r>
                                </m:e>
                                <m:sub>
                                  <m:r>
                                    <a:rPr lang="en-IN" sz="1600" i="1" smtClean="0">
                                      <a:latin typeface="Cambria Math" panose="02040503050406030204" pitchFamily="18" charset="0"/>
                                    </a:rPr>
                                    <m:t>𝑝𝑜𝑠</m:t>
                                  </m:r>
                                </m:sub>
                              </m:sSub>
                              <m:d>
                                <m:dPr>
                                  <m:ctrlPr>
                                    <a:rPr lang="en-IN" sz="1600" i="1" smtClean="0">
                                      <a:latin typeface="Cambria Math" panose="02040503050406030204" pitchFamily="18" charset="0"/>
                                    </a:rPr>
                                  </m:ctrlPr>
                                </m:dPr>
                                <m:e>
                                  <m:r>
                                    <a:rPr lang="en-IN" sz="1600" i="1" smtClean="0">
                                      <a:latin typeface="Cambria Math" panose="02040503050406030204" pitchFamily="18" charset="0"/>
                                    </a:rPr>
                                    <m:t>𝑡</m:t>
                                  </m:r>
                                </m:e>
                              </m:d>
                              <m:r>
                                <a:rPr lang="en-IN" sz="1600" i="1" smtClean="0">
                                  <a:latin typeface="Cambria Math" panose="02040503050406030204" pitchFamily="18" charset="0"/>
                                </a:rPr>
                                <m:t>−</m:t>
                              </m:r>
                              <m:sSub>
                                <m:sSubPr>
                                  <m:ctrlPr>
                                    <a:rPr lang="en-IN" sz="1600" i="1" smtClean="0">
                                      <a:latin typeface="Cambria Math" panose="02040503050406030204" pitchFamily="18" charset="0"/>
                                    </a:rPr>
                                  </m:ctrlPr>
                                </m:sSubPr>
                                <m:e>
                                  <m:r>
                                    <a:rPr lang="en-IN" sz="1600" i="1" smtClean="0">
                                      <a:latin typeface="Cambria Math" panose="02040503050406030204" pitchFamily="18" charset="0"/>
                                    </a:rPr>
                                    <m:t>𝑥</m:t>
                                  </m:r>
                                </m:e>
                                <m:sub>
                                  <m:r>
                                    <a:rPr lang="en-IN" sz="1600" i="1" smtClean="0">
                                      <a:latin typeface="Cambria Math" panose="02040503050406030204" pitchFamily="18" charset="0"/>
                                    </a:rPr>
                                    <m:t>𝑝𝑜𝑠</m:t>
                                  </m:r>
                                  <m:r>
                                    <a:rPr lang="en-IN" sz="1600" i="1" smtClean="0">
                                      <a:latin typeface="Cambria Math" panose="02040503050406030204" pitchFamily="18" charset="0"/>
                                    </a:rPr>
                                    <m:t>−</m:t>
                                  </m:r>
                                  <m:r>
                                    <a:rPr lang="en-IN" sz="1600" i="1" smtClean="0">
                                      <a:latin typeface="Cambria Math" panose="02040503050406030204" pitchFamily="18" charset="0"/>
                                    </a:rPr>
                                    <m:t>𝑟𝑒𝑓</m:t>
                                  </m:r>
                                </m:sub>
                              </m:sSub>
                              <m:d>
                                <m:dPr>
                                  <m:ctrlPr>
                                    <a:rPr lang="en-IN" sz="1600" i="1" smtClean="0">
                                      <a:latin typeface="Cambria Math" panose="02040503050406030204" pitchFamily="18" charset="0"/>
                                    </a:rPr>
                                  </m:ctrlPr>
                                </m:dPr>
                                <m:e>
                                  <m:r>
                                    <a:rPr lang="en-IN" sz="1600" i="1" smtClean="0">
                                      <a:latin typeface="Cambria Math" panose="02040503050406030204" pitchFamily="18" charset="0"/>
                                    </a:rPr>
                                    <m:t>𝑡</m:t>
                                  </m:r>
                                </m:e>
                              </m:d>
                            </m:e>
                          </m:d>
                        </m:e>
                        <m:sup>
                          <m:r>
                            <a:rPr lang="en-IN" sz="1600" i="1" smtClean="0">
                              <a:latin typeface="Cambria Math" panose="02040503050406030204" pitchFamily="18" charset="0"/>
                            </a:rPr>
                            <m:t>2</m:t>
                          </m:r>
                        </m:sup>
                      </m:sSup>
                    </m:oMath>
                  </m:oMathPara>
                </a14:m>
                <a:endParaRPr lang="en-IN" sz="1600" dirty="0"/>
              </a:p>
            </p:txBody>
          </p:sp>
        </mc:Choice>
        <mc:Fallback xmlns="">
          <p:sp>
            <p:nvSpPr>
              <p:cNvPr id="2" name="TextBox 1">
                <a:extLst>
                  <a:ext uri="{FF2B5EF4-FFF2-40B4-BE49-F238E27FC236}">
                    <a16:creationId xmlns:a16="http://schemas.microsoft.com/office/drawing/2014/main" id="{65B33E3F-39DC-4827-BC44-046C75248519}"/>
                  </a:ext>
                </a:extLst>
              </p:cNvPr>
              <p:cNvSpPr txBox="1">
                <a:spLocks noRot="1" noChangeAspect="1" noMove="1" noResize="1" noEditPoints="1" noAdjustHandles="1" noChangeArrowheads="1" noChangeShapeType="1" noTextEdit="1"/>
              </p:cNvSpPr>
              <p:nvPr/>
            </p:nvSpPr>
            <p:spPr>
              <a:xfrm>
                <a:off x="541759" y="1924643"/>
                <a:ext cx="3222061" cy="509435"/>
              </a:xfrm>
              <a:prstGeom prst="rect">
                <a:avLst/>
              </a:prstGeom>
              <a:blipFill>
                <a:blip r:embed="rId3"/>
                <a:stretch>
                  <a:fillRect/>
                </a:stretch>
              </a:blipFill>
            </p:spPr>
            <p:txBody>
              <a:bodyPr/>
              <a:lstStyle/>
              <a:p>
                <a:r>
                  <a:rPr lang="en-US">
                    <a:noFill/>
                  </a:rPr>
                  <a:t> </a:t>
                </a:r>
              </a:p>
            </p:txBody>
          </p:sp>
        </mc:Fallback>
      </mc:AlternateContent>
      <p:sp>
        <p:nvSpPr>
          <p:cNvPr id="8" name="Google Shape;310;p43">
            <a:extLst>
              <a:ext uri="{FF2B5EF4-FFF2-40B4-BE49-F238E27FC236}">
                <a16:creationId xmlns:a16="http://schemas.microsoft.com/office/drawing/2014/main" id="{98F4EF56-1F1F-4907-AE72-2811AE16FA79}"/>
              </a:ext>
            </a:extLst>
          </p:cNvPr>
          <p:cNvSpPr txBox="1">
            <a:spLocks/>
          </p:cNvSpPr>
          <p:nvPr/>
        </p:nvSpPr>
        <p:spPr>
          <a:xfrm>
            <a:off x="311699" y="3117539"/>
            <a:ext cx="8520600" cy="147918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lvl="0" indent="-325755" algn="l" rtl="0">
              <a:spcBef>
                <a:spcPts val="0"/>
              </a:spcBef>
              <a:spcAft>
                <a:spcPts val="0"/>
              </a:spcAft>
              <a:buClr>
                <a:srgbClr val="000000"/>
              </a:buClr>
              <a:buSzPct val="100000"/>
              <a:buFont typeface="Lora"/>
              <a:buChar char="➢"/>
            </a:pPr>
            <a:endParaRPr lang="en-US" sz="1400" dirty="0">
              <a:solidFill>
                <a:srgbClr val="000000"/>
              </a:solidFill>
              <a:latin typeface="Lora"/>
              <a:ea typeface="Lora"/>
              <a:cs typeface="Lora"/>
              <a:sym typeface="Lora"/>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CAFC2F-006C-4FAC-8D07-F256BDD96D6A}"/>
                  </a:ext>
                </a:extLst>
              </p:cNvPr>
              <p:cNvSpPr txBox="1"/>
              <p:nvPr/>
            </p:nvSpPr>
            <p:spPr>
              <a:xfrm>
                <a:off x="222674" y="3103375"/>
                <a:ext cx="3894740" cy="4572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𝐶</m:t>
                      </m:r>
                      <m:d>
                        <m:dPr>
                          <m:ctrlPr>
                            <a:rPr lang="fr-FR" i="1" smtClean="0">
                              <a:latin typeface="Cambria Math" panose="02040503050406030204" pitchFamily="18" charset="0"/>
                            </a:rPr>
                          </m:ctrlPr>
                        </m:dPr>
                        <m:e>
                          <m:r>
                            <a:rPr lang="fr-FR" i="1" smtClean="0">
                              <a:latin typeface="Cambria Math" panose="02040503050406030204" pitchFamily="18" charset="0"/>
                            </a:rPr>
                            <m:t>𝑠</m:t>
                          </m:r>
                          <m:r>
                            <a:rPr lang="fr-FR" i="1" smtClean="0">
                              <a:latin typeface="Cambria Math" panose="02040503050406030204" pitchFamily="18" charset="0"/>
                            </a:rPr>
                            <m:t>,</m:t>
                          </m:r>
                          <m:r>
                            <a:rPr lang="fr-FR" i="1" smtClean="0">
                              <a:latin typeface="Cambria Math" panose="02040503050406030204" pitchFamily="18" charset="0"/>
                            </a:rPr>
                            <m:t>𝑡</m:t>
                          </m:r>
                        </m:e>
                      </m:d>
                      <m:r>
                        <a:rPr lang="fr-FR" i="1" smtClean="0">
                          <a:latin typeface="Cambria Math" panose="02040503050406030204" pitchFamily="18" charset="0"/>
                        </a:rPr>
                        <m:t>=</m:t>
                      </m:r>
                      <m:sSup>
                        <m:sSupPr>
                          <m:ctrlPr>
                            <a:rPr lang="fr-FR" i="1" smtClean="0">
                              <a:latin typeface="Cambria Math" panose="02040503050406030204" pitchFamily="18" charset="0"/>
                            </a:rPr>
                          </m:ctrlPr>
                        </m:sSupPr>
                        <m:e>
                          <m:d>
                            <m:dPr>
                              <m:ctrlPr>
                                <a:rPr lang="fr-FR" i="1" smtClean="0">
                                  <a:latin typeface="Cambria Math" panose="02040503050406030204" pitchFamily="18" charset="0"/>
                                </a:rPr>
                              </m:ctrlPr>
                            </m:dPr>
                            <m:e>
                              <m:sSub>
                                <m:sSubPr>
                                  <m:ctrlPr>
                                    <a:rPr lang="fr-FR" i="1" smtClean="0">
                                      <a:latin typeface="Cambria Math" panose="02040503050406030204" pitchFamily="18" charset="0"/>
                                    </a:rPr>
                                  </m:ctrlPr>
                                </m:sSubPr>
                                <m:e>
                                  <m:r>
                                    <a:rPr lang="fr-FR" i="1" smtClean="0">
                                      <a:latin typeface="Cambria Math" panose="02040503050406030204" pitchFamily="18" charset="0"/>
                                    </a:rPr>
                                    <m:t>𝑥</m:t>
                                  </m:r>
                                </m:e>
                                <m:sub>
                                  <m:r>
                                    <a:rPr lang="fr-FR" i="1" smtClean="0">
                                      <a:latin typeface="Cambria Math" panose="02040503050406030204" pitchFamily="18" charset="0"/>
                                    </a:rPr>
                                    <m:t>𝑝𝑜𝑠</m:t>
                                  </m:r>
                                </m:sub>
                              </m:sSub>
                              <m:d>
                                <m:dPr>
                                  <m:ctrlPr>
                                    <a:rPr lang="fr-FR" i="1" smtClean="0">
                                      <a:latin typeface="Cambria Math" panose="02040503050406030204" pitchFamily="18" charset="0"/>
                                    </a:rPr>
                                  </m:ctrlPr>
                                </m:dPr>
                                <m:e>
                                  <m:r>
                                    <a:rPr lang="fr-FR" i="1" smtClean="0">
                                      <a:latin typeface="Cambria Math" panose="02040503050406030204" pitchFamily="18" charset="0"/>
                                    </a:rPr>
                                    <m:t>𝑡</m:t>
                                  </m:r>
                                </m:e>
                              </m:d>
                              <m:r>
                                <a:rPr lang="fr-FR" i="1" smtClean="0">
                                  <a:latin typeface="Cambria Math" panose="02040503050406030204" pitchFamily="18" charset="0"/>
                                </a:rPr>
                                <m:t>−</m:t>
                              </m:r>
                              <m:sSub>
                                <m:sSubPr>
                                  <m:ctrlPr>
                                    <a:rPr lang="fr-FR" i="1" smtClean="0">
                                      <a:latin typeface="Cambria Math" panose="02040503050406030204" pitchFamily="18" charset="0"/>
                                    </a:rPr>
                                  </m:ctrlPr>
                                </m:sSubPr>
                                <m:e>
                                  <m:r>
                                    <a:rPr lang="fr-FR" i="1" smtClean="0">
                                      <a:latin typeface="Cambria Math" panose="02040503050406030204" pitchFamily="18" charset="0"/>
                                    </a:rPr>
                                    <m:t>𝑥</m:t>
                                  </m:r>
                                </m:e>
                                <m:sub>
                                  <m:r>
                                    <a:rPr lang="fr-FR" i="1" smtClean="0">
                                      <a:latin typeface="Cambria Math" panose="02040503050406030204" pitchFamily="18" charset="0"/>
                                    </a:rPr>
                                    <m:t>𝑝𝑜𝑠</m:t>
                                  </m:r>
                                  <m:r>
                                    <a:rPr lang="fr-FR" i="1" smtClean="0">
                                      <a:latin typeface="Cambria Math" panose="02040503050406030204" pitchFamily="18" charset="0"/>
                                    </a:rPr>
                                    <m:t>−</m:t>
                                  </m:r>
                                  <m:r>
                                    <a:rPr lang="fr-FR" i="1" smtClean="0">
                                      <a:latin typeface="Cambria Math" panose="02040503050406030204" pitchFamily="18" charset="0"/>
                                    </a:rPr>
                                    <m:t>𝑟𝑒𝑓</m:t>
                                  </m:r>
                                </m:sub>
                              </m:sSub>
                              <m:d>
                                <m:dPr>
                                  <m:ctrlPr>
                                    <a:rPr lang="fr-FR" i="1" smtClean="0">
                                      <a:latin typeface="Cambria Math" panose="02040503050406030204" pitchFamily="18" charset="0"/>
                                    </a:rPr>
                                  </m:ctrlPr>
                                </m:dPr>
                                <m:e>
                                  <m:r>
                                    <a:rPr lang="fr-FR" i="1" smtClean="0">
                                      <a:latin typeface="Cambria Math" panose="02040503050406030204" pitchFamily="18" charset="0"/>
                                    </a:rPr>
                                    <m:t>𝑡</m:t>
                                  </m:r>
                                </m:e>
                              </m:d>
                            </m:e>
                          </m:d>
                        </m:e>
                        <m:sup>
                          <m:r>
                            <a:rPr lang="fr-FR" i="1" smtClean="0">
                              <a:latin typeface="Cambria Math" panose="02040503050406030204" pitchFamily="18" charset="0"/>
                            </a:rPr>
                            <m:t>2</m:t>
                          </m:r>
                        </m:sup>
                      </m:sSup>
                      <m:r>
                        <a:rPr lang="fr-FR" i="1" smtClean="0">
                          <a:latin typeface="Cambria Math" panose="02040503050406030204" pitchFamily="18" charset="0"/>
                        </a:rPr>
                        <m:t>+</m:t>
                      </m:r>
                      <m:r>
                        <a:rPr lang="fr-FR" i="1" smtClean="0">
                          <a:latin typeface="Cambria Math" panose="02040503050406030204" pitchFamily="18" charset="0"/>
                        </a:rPr>
                        <m:t>𝛼</m:t>
                      </m:r>
                      <m:sSubSup>
                        <m:sSubSupPr>
                          <m:ctrlPr>
                            <a:rPr lang="fr-FR" i="1" smtClean="0">
                              <a:latin typeface="Cambria Math" panose="02040503050406030204" pitchFamily="18" charset="0"/>
                            </a:rPr>
                          </m:ctrlPr>
                        </m:sSubSupPr>
                        <m:e>
                          <m:r>
                            <a:rPr lang="fr-FR" i="1" smtClean="0">
                              <a:latin typeface="Cambria Math" panose="02040503050406030204" pitchFamily="18" charset="0"/>
                            </a:rPr>
                            <m:t>𝑥</m:t>
                          </m:r>
                        </m:e>
                        <m:sub>
                          <m:r>
                            <a:rPr lang="fr-FR" i="1" smtClean="0">
                              <a:latin typeface="Cambria Math" panose="02040503050406030204" pitchFamily="18" charset="0"/>
                            </a:rPr>
                            <m:t>𝑣𝑒𝑙</m:t>
                          </m:r>
                        </m:sub>
                        <m:sup>
                          <m:r>
                            <a:rPr lang="fr-FR" i="1" smtClean="0">
                              <a:latin typeface="Cambria Math" panose="02040503050406030204" pitchFamily="18" charset="0"/>
                            </a:rPr>
                            <m:t>2</m:t>
                          </m:r>
                        </m:sup>
                      </m:sSubSup>
                    </m:oMath>
                  </m:oMathPara>
                </a14:m>
                <a:endParaRPr lang="en-IN" dirty="0"/>
              </a:p>
            </p:txBody>
          </p:sp>
        </mc:Choice>
        <mc:Fallback xmlns="">
          <p:sp>
            <p:nvSpPr>
              <p:cNvPr id="9" name="TextBox 8">
                <a:extLst>
                  <a:ext uri="{FF2B5EF4-FFF2-40B4-BE49-F238E27FC236}">
                    <a16:creationId xmlns:a16="http://schemas.microsoft.com/office/drawing/2014/main" id="{44CAFC2F-006C-4FAC-8D07-F256BDD96D6A}"/>
                  </a:ext>
                </a:extLst>
              </p:cNvPr>
              <p:cNvSpPr txBox="1">
                <a:spLocks noRot="1" noChangeAspect="1" noMove="1" noResize="1" noEditPoints="1" noAdjustHandles="1" noChangeArrowheads="1" noChangeShapeType="1" noTextEdit="1"/>
              </p:cNvSpPr>
              <p:nvPr/>
            </p:nvSpPr>
            <p:spPr>
              <a:xfrm>
                <a:off x="222674" y="3103375"/>
                <a:ext cx="3894740" cy="457241"/>
              </a:xfrm>
              <a:prstGeom prst="rect">
                <a:avLst/>
              </a:prstGeom>
              <a:blipFill>
                <a:blip r:embed="rId4"/>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FF5573EF-6809-4AE3-B9CA-E77F9B2A99FD}"/>
              </a:ext>
            </a:extLst>
          </p:cNvPr>
          <p:cNvSpPr/>
          <p:nvPr/>
        </p:nvSpPr>
        <p:spPr>
          <a:xfrm>
            <a:off x="416860" y="1255346"/>
            <a:ext cx="3700554" cy="323305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50825A-7E10-34D7-C58A-FD5F0A703F2C}"/>
                  </a:ext>
                </a:extLst>
              </p:cNvPr>
              <p:cNvSpPr txBox="1"/>
              <p:nvPr/>
            </p:nvSpPr>
            <p:spPr>
              <a:xfrm>
                <a:off x="4474086" y="1952224"/>
                <a:ext cx="3894740" cy="4572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𝐶</m:t>
                      </m:r>
                      <m:d>
                        <m:dPr>
                          <m:ctrlPr>
                            <a:rPr lang="fr-FR" i="1" smtClean="0">
                              <a:latin typeface="Cambria Math" panose="02040503050406030204" pitchFamily="18" charset="0"/>
                            </a:rPr>
                          </m:ctrlPr>
                        </m:dPr>
                        <m:e>
                          <m:r>
                            <a:rPr lang="fr-FR" i="1" smtClean="0">
                              <a:latin typeface="Cambria Math" panose="02040503050406030204" pitchFamily="18" charset="0"/>
                            </a:rPr>
                            <m:t>𝑠</m:t>
                          </m:r>
                          <m:r>
                            <a:rPr lang="fr-FR" i="1" smtClean="0">
                              <a:latin typeface="Cambria Math" panose="02040503050406030204" pitchFamily="18" charset="0"/>
                            </a:rPr>
                            <m:t>,</m:t>
                          </m:r>
                          <m:r>
                            <a:rPr lang="fr-FR" i="1" smtClean="0">
                              <a:latin typeface="Cambria Math" panose="02040503050406030204" pitchFamily="18" charset="0"/>
                            </a:rPr>
                            <m:t>𝑡</m:t>
                          </m:r>
                        </m:e>
                      </m:d>
                      <m:r>
                        <a:rPr lang="fr-FR" i="1" smtClean="0">
                          <a:latin typeface="Cambria Math" panose="02040503050406030204" pitchFamily="18" charset="0"/>
                        </a:rPr>
                        <m:t>=</m:t>
                      </m:r>
                      <m:sSup>
                        <m:sSupPr>
                          <m:ctrlPr>
                            <a:rPr lang="fr-FR" i="1" smtClean="0">
                              <a:latin typeface="Cambria Math" panose="02040503050406030204" pitchFamily="18" charset="0"/>
                            </a:rPr>
                          </m:ctrlPr>
                        </m:sSupPr>
                        <m:e>
                          <m:d>
                            <m:dPr>
                              <m:ctrlPr>
                                <a:rPr lang="fr-FR" i="1" smtClean="0">
                                  <a:latin typeface="Cambria Math" panose="02040503050406030204" pitchFamily="18" charset="0"/>
                                </a:rPr>
                              </m:ctrlPr>
                            </m:dPr>
                            <m:e>
                              <m:sSub>
                                <m:sSubPr>
                                  <m:ctrlPr>
                                    <a:rPr lang="fr-FR" i="1" smtClean="0">
                                      <a:latin typeface="Cambria Math" panose="02040503050406030204" pitchFamily="18" charset="0"/>
                                    </a:rPr>
                                  </m:ctrlPr>
                                </m:sSubPr>
                                <m:e>
                                  <m:r>
                                    <a:rPr lang="fr-FR" i="1" smtClean="0">
                                      <a:latin typeface="Cambria Math" panose="02040503050406030204" pitchFamily="18" charset="0"/>
                                    </a:rPr>
                                    <m:t>𝑥</m:t>
                                  </m:r>
                                </m:e>
                                <m:sub>
                                  <m:r>
                                    <a:rPr lang="fr-FR" i="1" smtClean="0">
                                      <a:latin typeface="Cambria Math" panose="02040503050406030204" pitchFamily="18" charset="0"/>
                                    </a:rPr>
                                    <m:t>𝑝𝑜𝑠</m:t>
                                  </m:r>
                                </m:sub>
                              </m:sSub>
                              <m:d>
                                <m:dPr>
                                  <m:ctrlPr>
                                    <a:rPr lang="fr-FR" i="1" smtClean="0">
                                      <a:latin typeface="Cambria Math" panose="02040503050406030204" pitchFamily="18" charset="0"/>
                                    </a:rPr>
                                  </m:ctrlPr>
                                </m:dPr>
                                <m:e>
                                  <m:r>
                                    <a:rPr lang="fr-FR" i="1" smtClean="0">
                                      <a:latin typeface="Cambria Math" panose="02040503050406030204" pitchFamily="18" charset="0"/>
                                    </a:rPr>
                                    <m:t>𝑡</m:t>
                                  </m:r>
                                </m:e>
                              </m:d>
                              <m:r>
                                <a:rPr lang="fr-FR" i="1" smtClean="0">
                                  <a:latin typeface="Cambria Math" panose="02040503050406030204" pitchFamily="18" charset="0"/>
                                </a:rPr>
                                <m:t>−</m:t>
                              </m:r>
                              <m:sSub>
                                <m:sSubPr>
                                  <m:ctrlPr>
                                    <a:rPr lang="fr-FR" i="1" smtClean="0">
                                      <a:latin typeface="Cambria Math" panose="02040503050406030204" pitchFamily="18" charset="0"/>
                                    </a:rPr>
                                  </m:ctrlPr>
                                </m:sSubPr>
                                <m:e>
                                  <m:r>
                                    <a:rPr lang="fr-FR" i="1" smtClean="0">
                                      <a:latin typeface="Cambria Math" panose="02040503050406030204" pitchFamily="18" charset="0"/>
                                    </a:rPr>
                                    <m:t>𝑥</m:t>
                                  </m:r>
                                </m:e>
                                <m:sub>
                                  <m:r>
                                    <a:rPr lang="fr-FR" i="1" smtClean="0">
                                      <a:latin typeface="Cambria Math" panose="02040503050406030204" pitchFamily="18" charset="0"/>
                                    </a:rPr>
                                    <m:t>𝑝𝑜𝑠</m:t>
                                  </m:r>
                                  <m:r>
                                    <a:rPr lang="fr-FR" i="1" smtClean="0">
                                      <a:latin typeface="Cambria Math" panose="02040503050406030204" pitchFamily="18" charset="0"/>
                                    </a:rPr>
                                    <m:t>−</m:t>
                                  </m:r>
                                  <m:r>
                                    <a:rPr lang="fr-FR" i="1" smtClean="0">
                                      <a:latin typeface="Cambria Math" panose="02040503050406030204" pitchFamily="18" charset="0"/>
                                    </a:rPr>
                                    <m:t>𝑟𝑒𝑓</m:t>
                                  </m:r>
                                </m:sub>
                              </m:sSub>
                              <m:d>
                                <m:dPr>
                                  <m:ctrlPr>
                                    <a:rPr lang="fr-FR" i="1" smtClean="0">
                                      <a:latin typeface="Cambria Math" panose="02040503050406030204" pitchFamily="18" charset="0"/>
                                    </a:rPr>
                                  </m:ctrlPr>
                                </m:dPr>
                                <m:e>
                                  <m:r>
                                    <a:rPr lang="fr-FR" i="1" smtClean="0">
                                      <a:latin typeface="Cambria Math" panose="02040503050406030204" pitchFamily="18" charset="0"/>
                                    </a:rPr>
                                    <m:t>𝑡</m:t>
                                  </m:r>
                                </m:e>
                              </m:d>
                            </m:e>
                          </m:d>
                        </m:e>
                        <m:sup>
                          <m:r>
                            <a:rPr lang="fr-FR" i="1" smtClean="0">
                              <a:latin typeface="Cambria Math" panose="02040503050406030204" pitchFamily="18" charset="0"/>
                            </a:rPr>
                            <m:t>2</m:t>
                          </m:r>
                        </m:sup>
                      </m:sSup>
                      <m:r>
                        <a:rPr lang="fr-FR" i="1" smtClean="0">
                          <a:latin typeface="Cambria Math" panose="02040503050406030204" pitchFamily="18" charset="0"/>
                        </a:rPr>
                        <m:t>+</m:t>
                      </m:r>
                      <m:r>
                        <a:rPr lang="fr-FR" i="1" smtClean="0">
                          <a:latin typeface="Cambria Math" panose="02040503050406030204" pitchFamily="18" charset="0"/>
                        </a:rPr>
                        <m:t>𝛼</m:t>
                      </m:r>
                      <m:sSubSup>
                        <m:sSubSupPr>
                          <m:ctrlPr>
                            <a:rPr lang="fr-FR" i="1" smtClean="0">
                              <a:latin typeface="Cambria Math" panose="02040503050406030204" pitchFamily="18" charset="0"/>
                            </a:rPr>
                          </m:ctrlPr>
                        </m:sSubSupPr>
                        <m:e>
                          <m:r>
                            <a:rPr lang="fr-FR" i="1" smtClean="0">
                              <a:latin typeface="Cambria Math" panose="02040503050406030204" pitchFamily="18" charset="0"/>
                            </a:rPr>
                            <m:t>𝑥</m:t>
                          </m:r>
                        </m:e>
                        <m:sub>
                          <m:r>
                            <a:rPr lang="fr-FR" i="1" smtClean="0">
                              <a:latin typeface="Cambria Math" panose="02040503050406030204" pitchFamily="18" charset="0"/>
                            </a:rPr>
                            <m:t>𝑣𝑒𝑙</m:t>
                          </m:r>
                        </m:sub>
                        <m:sup>
                          <m:r>
                            <a:rPr lang="fr-FR" i="1" smtClean="0">
                              <a:latin typeface="Cambria Math" panose="02040503050406030204" pitchFamily="18" charset="0"/>
                            </a:rPr>
                            <m:t>2</m:t>
                          </m:r>
                        </m:sup>
                      </m:sSubSup>
                    </m:oMath>
                  </m:oMathPara>
                </a14:m>
                <a:endParaRPr lang="en-IN" dirty="0"/>
              </a:p>
            </p:txBody>
          </p:sp>
        </mc:Choice>
        <mc:Fallback xmlns="">
          <p:sp>
            <p:nvSpPr>
              <p:cNvPr id="7" name="TextBox 6">
                <a:extLst>
                  <a:ext uri="{FF2B5EF4-FFF2-40B4-BE49-F238E27FC236}">
                    <a16:creationId xmlns:a16="http://schemas.microsoft.com/office/drawing/2014/main" id="{0D50825A-7E10-34D7-C58A-FD5F0A703F2C}"/>
                  </a:ext>
                </a:extLst>
              </p:cNvPr>
              <p:cNvSpPr txBox="1">
                <a:spLocks noRot="1" noChangeAspect="1" noMove="1" noResize="1" noEditPoints="1" noAdjustHandles="1" noChangeArrowheads="1" noChangeShapeType="1" noTextEdit="1"/>
              </p:cNvSpPr>
              <p:nvPr/>
            </p:nvSpPr>
            <p:spPr>
              <a:xfrm>
                <a:off x="4474086" y="1952224"/>
                <a:ext cx="3894740" cy="457241"/>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106D579C-8E9A-F472-06BD-86E0FB6D435F}"/>
              </a:ext>
            </a:extLst>
          </p:cNvPr>
          <p:cNvSpPr/>
          <p:nvPr/>
        </p:nvSpPr>
        <p:spPr>
          <a:xfrm>
            <a:off x="4513315" y="1244149"/>
            <a:ext cx="3700554" cy="323305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42C04A-F006-3A12-54FB-80F7BF28FAA3}"/>
                  </a:ext>
                </a:extLst>
              </p:cNvPr>
              <p:cNvSpPr txBox="1"/>
              <p:nvPr/>
            </p:nvSpPr>
            <p:spPr>
              <a:xfrm>
                <a:off x="4638214" y="3077277"/>
                <a:ext cx="322206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600" i="1" smtClean="0">
                          <a:latin typeface="Cambria Math" panose="02040503050406030204" pitchFamily="18" charset="0"/>
                        </a:rPr>
                        <m:t>𝐻</m:t>
                      </m:r>
                      <m:d>
                        <m:dPr>
                          <m:ctrlPr>
                            <a:rPr lang="en-IN" sz="1600" i="1" smtClean="0">
                              <a:latin typeface="Cambria Math" panose="02040503050406030204" pitchFamily="18" charset="0"/>
                            </a:rPr>
                          </m:ctrlPr>
                        </m:dPr>
                        <m:e>
                          <m:r>
                            <a:rPr lang="en-IN" sz="1600" i="1" smtClean="0">
                              <a:latin typeface="Cambria Math" panose="02040503050406030204" pitchFamily="18" charset="0"/>
                            </a:rPr>
                            <m:t>𝑠</m:t>
                          </m:r>
                          <m:r>
                            <a:rPr lang="en-IN" sz="1600" i="1" smtClean="0">
                              <a:latin typeface="Cambria Math" panose="02040503050406030204" pitchFamily="18" charset="0"/>
                            </a:rPr>
                            <m:t>,</m:t>
                          </m:r>
                          <m:r>
                            <a:rPr lang="en-IN" sz="1600" i="1" smtClean="0">
                              <a:latin typeface="Cambria Math" panose="02040503050406030204" pitchFamily="18" charset="0"/>
                            </a:rPr>
                            <m:t>𝑡</m:t>
                          </m:r>
                        </m:e>
                      </m:d>
                      <m:r>
                        <a:rPr lang="en-IN" sz="1600" i="1" smtClean="0">
                          <a:latin typeface="Cambria Math" panose="02040503050406030204" pitchFamily="18" charset="0"/>
                        </a:rPr>
                        <m:t>=</m:t>
                      </m:r>
                      <m:r>
                        <a:rPr lang="fr-FR" sz="1600" i="1">
                          <a:latin typeface="Cambria Math" panose="02040503050406030204" pitchFamily="18" charset="0"/>
                        </a:rPr>
                        <m:t>𝐶</m:t>
                      </m:r>
                      <m:d>
                        <m:dPr>
                          <m:ctrlPr>
                            <a:rPr lang="fr-FR" sz="1600" i="1">
                              <a:latin typeface="Cambria Math" panose="02040503050406030204" pitchFamily="18" charset="0"/>
                            </a:rPr>
                          </m:ctrlPr>
                        </m:dPr>
                        <m:e>
                          <m:r>
                            <a:rPr lang="fr-FR" sz="1600" i="1">
                              <a:latin typeface="Cambria Math" panose="02040503050406030204" pitchFamily="18" charset="0"/>
                            </a:rPr>
                            <m:t>𝑠</m:t>
                          </m:r>
                          <m:r>
                            <a:rPr lang="fr-FR" sz="1600" i="1">
                              <a:latin typeface="Cambria Math" panose="02040503050406030204" pitchFamily="18" charset="0"/>
                            </a:rPr>
                            <m:t>,</m:t>
                          </m:r>
                          <m:r>
                            <a:rPr lang="fr-FR" sz="1600" i="1">
                              <a:latin typeface="Cambria Math" panose="02040503050406030204" pitchFamily="18" charset="0"/>
                            </a:rPr>
                            <m:t>𝑡</m:t>
                          </m:r>
                        </m:e>
                      </m:d>
                    </m:oMath>
                  </m:oMathPara>
                </a14:m>
                <a:endParaRPr lang="en-IN" sz="1600" dirty="0"/>
              </a:p>
            </p:txBody>
          </p:sp>
        </mc:Choice>
        <mc:Fallback xmlns="">
          <p:sp>
            <p:nvSpPr>
              <p:cNvPr id="12" name="TextBox 11">
                <a:extLst>
                  <a:ext uri="{FF2B5EF4-FFF2-40B4-BE49-F238E27FC236}">
                    <a16:creationId xmlns:a16="http://schemas.microsoft.com/office/drawing/2014/main" id="{B842C04A-F006-3A12-54FB-80F7BF28FAA3}"/>
                  </a:ext>
                </a:extLst>
              </p:cNvPr>
              <p:cNvSpPr txBox="1">
                <a:spLocks noRot="1" noChangeAspect="1" noMove="1" noResize="1" noEditPoints="1" noAdjustHandles="1" noChangeArrowheads="1" noChangeShapeType="1" noTextEdit="1"/>
              </p:cNvSpPr>
              <p:nvPr/>
            </p:nvSpPr>
            <p:spPr>
              <a:xfrm>
                <a:off x="4638214" y="3077277"/>
                <a:ext cx="3222061" cy="3385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3545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xfrm>
            <a:off x="311700" y="38132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Contraction of the Action Space</a:t>
            </a:r>
            <a:endParaRPr>
              <a:latin typeface="Lora"/>
              <a:ea typeface="Lora"/>
              <a:cs typeface="Lora"/>
              <a:sym typeface="Lora"/>
            </a:endParaRPr>
          </a:p>
        </p:txBody>
      </p:sp>
      <p:sp>
        <p:nvSpPr>
          <p:cNvPr id="3" name="Slide Number Placeholder 2">
            <a:extLst>
              <a:ext uri="{FF2B5EF4-FFF2-40B4-BE49-F238E27FC236}">
                <a16:creationId xmlns:a16="http://schemas.microsoft.com/office/drawing/2014/main" id="{AE95060A-62A9-4385-ADDD-72890A3D32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48850252-1778-422A-98E5-5EDA8D515759}"/>
              </a:ext>
            </a:extLst>
          </p:cNvPr>
          <p:cNvPicPr>
            <a:picLocks noChangeAspect="1"/>
          </p:cNvPicPr>
          <p:nvPr/>
        </p:nvPicPr>
        <p:blipFill>
          <a:blip r:embed="rId3"/>
          <a:stretch>
            <a:fillRect/>
          </a:stretch>
        </p:blipFill>
        <p:spPr>
          <a:xfrm>
            <a:off x="454515" y="1158582"/>
            <a:ext cx="7599147" cy="1650037"/>
          </a:xfrm>
          <a:prstGeom prst="rect">
            <a:avLst/>
          </a:prstGeom>
        </p:spPr>
      </p:pic>
      <p:sp>
        <p:nvSpPr>
          <p:cNvPr id="12" name="Google Shape;310;p43">
            <a:extLst>
              <a:ext uri="{FF2B5EF4-FFF2-40B4-BE49-F238E27FC236}">
                <a16:creationId xmlns:a16="http://schemas.microsoft.com/office/drawing/2014/main" id="{2D200104-5EDE-4221-B8D2-B5CB62FC9659}"/>
              </a:ext>
            </a:extLst>
          </p:cNvPr>
          <p:cNvSpPr txBox="1">
            <a:spLocks/>
          </p:cNvSpPr>
          <p:nvPr/>
        </p:nvSpPr>
        <p:spPr>
          <a:xfrm>
            <a:off x="311698" y="4105438"/>
            <a:ext cx="8520600" cy="75457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Clr>
                <a:schemeClr val="dk1"/>
              </a:buClr>
              <a:buFont typeface="Lora"/>
              <a:buChar char="➢"/>
            </a:pPr>
            <a:r>
              <a:rPr lang="en-US" sz="1500" dirty="0">
                <a:solidFill>
                  <a:schemeClr val="dk1"/>
                </a:solidFill>
                <a:latin typeface="Lora"/>
                <a:ea typeface="Lora"/>
                <a:cs typeface="Lora"/>
                <a:sym typeface="Lora"/>
              </a:rPr>
              <a:t>For example, if a user defines </a:t>
            </a:r>
            <a:r>
              <a:rPr lang="en-US" sz="1500" b="1" dirty="0">
                <a:solidFill>
                  <a:schemeClr val="dk1"/>
                </a:solidFill>
                <a:latin typeface="Lora"/>
                <a:ea typeface="Lora"/>
                <a:cs typeface="Lora"/>
                <a:sym typeface="Lora"/>
              </a:rPr>
              <a:t>n=5</a:t>
            </a:r>
            <a:r>
              <a:rPr lang="en-US" sz="1500" dirty="0">
                <a:solidFill>
                  <a:schemeClr val="dk1"/>
                </a:solidFill>
                <a:latin typeface="Lora"/>
                <a:ea typeface="Lora"/>
                <a:cs typeface="Lora"/>
                <a:sym typeface="Lora"/>
              </a:rPr>
              <a:t> where there are </a:t>
            </a:r>
            <a:r>
              <a:rPr lang="en-US" sz="1500" b="1" dirty="0">
                <a:solidFill>
                  <a:schemeClr val="dk1"/>
                </a:solidFill>
                <a:latin typeface="Lora"/>
                <a:ea typeface="Lora"/>
                <a:cs typeface="Lora"/>
                <a:sym typeface="Lora"/>
              </a:rPr>
              <a:t>20</a:t>
            </a:r>
            <a:r>
              <a:rPr lang="en-US" sz="1500" dirty="0">
                <a:solidFill>
                  <a:schemeClr val="dk1"/>
                </a:solidFill>
                <a:latin typeface="Lora"/>
                <a:ea typeface="Lora"/>
                <a:cs typeface="Lora"/>
                <a:sym typeface="Lora"/>
              </a:rPr>
              <a:t> possible actions, only the best </a:t>
            </a:r>
            <a:r>
              <a:rPr lang="en-US" sz="1500" b="1" dirty="0">
                <a:solidFill>
                  <a:schemeClr val="dk1"/>
                </a:solidFill>
                <a:latin typeface="Lora"/>
                <a:ea typeface="Lora"/>
                <a:cs typeface="Lora"/>
                <a:sym typeface="Lora"/>
              </a:rPr>
              <a:t>5</a:t>
            </a:r>
            <a:r>
              <a:rPr lang="en-US" sz="1500" dirty="0">
                <a:solidFill>
                  <a:schemeClr val="dk1"/>
                </a:solidFill>
                <a:latin typeface="Lora"/>
                <a:ea typeface="Lora"/>
                <a:cs typeface="Lora"/>
                <a:sym typeface="Lora"/>
              </a:rPr>
              <a:t> actions will be chosen to be played in the tree using the </a:t>
            </a:r>
            <a:r>
              <a:rPr lang="en-US" sz="1500" b="1" i="1" dirty="0">
                <a:solidFill>
                  <a:schemeClr val="dk1"/>
                </a:solidFill>
                <a:latin typeface="Lora"/>
                <a:ea typeface="Lora"/>
                <a:cs typeface="Lora"/>
                <a:sym typeface="Lora"/>
              </a:rPr>
              <a:t>actDesired</a:t>
            </a:r>
            <a:r>
              <a:rPr lang="en-US" sz="1500" dirty="0">
                <a:solidFill>
                  <a:schemeClr val="dk1"/>
                </a:solidFill>
                <a:latin typeface="Lora"/>
                <a:ea typeface="Lora"/>
                <a:cs typeface="Lora"/>
                <a:sym typeface="Lora"/>
              </a:rPr>
              <a:t> function.</a:t>
            </a:r>
          </a:p>
        </p:txBody>
      </p:sp>
    </p:spTree>
    <p:extLst>
      <p:ext uri="{BB962C8B-B14F-4D97-AF65-F5344CB8AC3E}">
        <p14:creationId xmlns:p14="http://schemas.microsoft.com/office/powerpoint/2010/main" val="1447337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xfrm>
            <a:off x="268941" y="4011652"/>
            <a:ext cx="290593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Cost Aggregation</a:t>
            </a:r>
            <a:endParaRPr>
              <a:latin typeface="Lora"/>
              <a:ea typeface="Lora"/>
              <a:cs typeface="Lora"/>
              <a:sym typeface="Lora"/>
            </a:endParaRPr>
          </a:p>
        </p:txBody>
      </p:sp>
      <p:sp>
        <p:nvSpPr>
          <p:cNvPr id="310" name="Google Shape;310;p43"/>
          <p:cNvSpPr txBox="1">
            <a:spLocks noGrp="1"/>
          </p:cNvSpPr>
          <p:nvPr>
            <p:ph type="body" idx="1"/>
          </p:nvPr>
        </p:nvSpPr>
        <p:spPr>
          <a:xfrm>
            <a:off x="3677771" y="3839263"/>
            <a:ext cx="5419164" cy="1102531"/>
          </a:xfrm>
          <a:prstGeom prst="rect">
            <a:avLst/>
          </a:prstGeom>
        </p:spPr>
        <p:txBody>
          <a:bodyPr spcFirstLastPara="1" wrap="square" lIns="91425" tIns="91425" rIns="91425" bIns="91425" anchor="t" anchorCtr="0">
            <a:normAutofit fontScale="92500"/>
          </a:bodyPr>
          <a:lstStyle/>
          <a:p>
            <a:pPr marL="457200" lvl="0" indent="-342900" algn="just" rtl="0">
              <a:spcBef>
                <a:spcPts val="0"/>
              </a:spcBef>
              <a:spcAft>
                <a:spcPts val="0"/>
              </a:spcAft>
              <a:buClr>
                <a:schemeClr val="dk1"/>
              </a:buClr>
              <a:buSzPts val="1800"/>
              <a:buFont typeface="Lora"/>
              <a:buChar char="➢"/>
            </a:pPr>
            <a:r>
              <a:rPr lang="en-US" sz="1200" dirty="0">
                <a:solidFill>
                  <a:schemeClr val="dk1"/>
                </a:solidFill>
                <a:latin typeface="Lora"/>
                <a:ea typeface="Lora"/>
                <a:cs typeface="Lora"/>
                <a:sym typeface="Lora"/>
              </a:rPr>
              <a:t>To tackle the issues arising with </a:t>
            </a:r>
            <a:r>
              <a:rPr lang="en-US" sz="1200" b="1" dirty="0">
                <a:solidFill>
                  <a:schemeClr val="dk1"/>
                </a:solidFill>
                <a:latin typeface="Lora"/>
                <a:ea typeface="Lora"/>
                <a:cs typeface="Lora"/>
                <a:sym typeface="Lora"/>
              </a:rPr>
              <a:t>high stochastic branching factors</a:t>
            </a:r>
            <a:r>
              <a:rPr lang="en-US" sz="1200" dirty="0">
                <a:solidFill>
                  <a:schemeClr val="dk1"/>
                </a:solidFill>
                <a:latin typeface="Lora"/>
                <a:ea typeface="Lora"/>
                <a:cs typeface="Lora"/>
                <a:sym typeface="Lora"/>
              </a:rPr>
              <a:t>, states with similar costs are considered as one aggregated state.</a:t>
            </a:r>
          </a:p>
          <a:p>
            <a:pPr marL="457200" lvl="0" indent="-342900" algn="just" rtl="0">
              <a:spcBef>
                <a:spcPts val="0"/>
              </a:spcBef>
              <a:spcAft>
                <a:spcPts val="0"/>
              </a:spcAft>
              <a:buClr>
                <a:schemeClr val="dk1"/>
              </a:buClr>
              <a:buSzPts val="1800"/>
              <a:buFont typeface="Lora"/>
              <a:buChar char="➢"/>
            </a:pPr>
            <a:r>
              <a:rPr lang="en-US" sz="1200" dirty="0">
                <a:solidFill>
                  <a:schemeClr val="dk1"/>
                </a:solidFill>
                <a:latin typeface="Lora"/>
                <a:sym typeface="Lora"/>
              </a:rPr>
              <a:t>The nodes were thus accumulated if they existed within a user-defined decimal bound </a:t>
            </a:r>
            <a:r>
              <a:rPr lang="en-US" sz="1200" b="1" dirty="0">
                <a:solidFill>
                  <a:schemeClr val="dk1"/>
                </a:solidFill>
                <a:latin typeface="Lora"/>
                <a:sym typeface="Lora"/>
              </a:rPr>
              <a:t>d </a:t>
            </a:r>
            <a:r>
              <a:rPr lang="en-US" sz="1200" dirty="0">
                <a:solidFill>
                  <a:schemeClr val="dk1"/>
                </a:solidFill>
                <a:latin typeface="Lora"/>
                <a:sym typeface="Lora"/>
              </a:rPr>
              <a:t>of an already existing child node s′ ∈ child(s, a)</a:t>
            </a:r>
          </a:p>
        </p:txBody>
      </p:sp>
      <p:sp>
        <p:nvSpPr>
          <p:cNvPr id="3" name="Slide Number Placeholder 2">
            <a:extLst>
              <a:ext uri="{FF2B5EF4-FFF2-40B4-BE49-F238E27FC236}">
                <a16:creationId xmlns:a16="http://schemas.microsoft.com/office/drawing/2014/main" id="{AE95060A-62A9-4385-ADDD-72890A3D32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3" descr="Diagram&#10;&#10;Description automatically generated">
            <a:extLst>
              <a:ext uri="{FF2B5EF4-FFF2-40B4-BE49-F238E27FC236}">
                <a16:creationId xmlns:a16="http://schemas.microsoft.com/office/drawing/2014/main" id="{21B2DD22-D640-4ABB-962D-A1F34F043B23}"/>
              </a:ext>
            </a:extLst>
          </p:cNvPr>
          <p:cNvPicPr>
            <a:picLocks noChangeAspect="1"/>
          </p:cNvPicPr>
          <p:nvPr/>
        </p:nvPicPr>
        <p:blipFill>
          <a:blip r:embed="rId3"/>
          <a:stretch>
            <a:fillRect/>
          </a:stretch>
        </p:blipFill>
        <p:spPr>
          <a:xfrm>
            <a:off x="1027832" y="653"/>
            <a:ext cx="7088335" cy="3895976"/>
          </a:xfrm>
          <a:prstGeom prst="rect">
            <a:avLst/>
          </a:prstGeom>
        </p:spPr>
      </p:pic>
      <p:sp>
        <p:nvSpPr>
          <p:cNvPr id="2" name="TextBox 1">
            <a:extLst>
              <a:ext uri="{FF2B5EF4-FFF2-40B4-BE49-F238E27FC236}">
                <a16:creationId xmlns:a16="http://schemas.microsoft.com/office/drawing/2014/main" id="{F3FE4CC6-B117-451C-BBA4-C877BDEFC2DA}"/>
              </a:ext>
            </a:extLst>
          </p:cNvPr>
          <p:cNvSpPr txBox="1"/>
          <p:nvPr/>
        </p:nvSpPr>
        <p:spPr>
          <a:xfrm>
            <a:off x="8330453" y="1882588"/>
            <a:ext cx="486030" cy="307777"/>
          </a:xfrm>
          <a:prstGeom prst="rect">
            <a:avLst/>
          </a:prstGeom>
          <a:noFill/>
        </p:spPr>
        <p:txBody>
          <a:bodyPr wrap="none" rtlCol="0">
            <a:spAutoFit/>
          </a:bodyPr>
          <a:lstStyle/>
          <a:p>
            <a:r>
              <a:rPr lang="en-IN" b="1">
                <a:latin typeface="Lora" pitchFamily="2" charset="0"/>
              </a:rPr>
              <a:t>d=3</a:t>
            </a:r>
          </a:p>
        </p:txBody>
      </p:sp>
    </p:spTree>
    <p:extLst>
      <p:ext uri="{BB962C8B-B14F-4D97-AF65-F5344CB8AC3E}">
        <p14:creationId xmlns:p14="http://schemas.microsoft.com/office/powerpoint/2010/main" val="75147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258776" y="2279567"/>
            <a:ext cx="4045200" cy="584116"/>
          </a:xfrm>
        </p:spPr>
        <p:txBody>
          <a:bodyPr spcFirstLastPara="1" wrap="square" lIns="91425" tIns="91425" rIns="91425" bIns="91425" anchor="b" anchorCtr="0">
            <a:noAutofit/>
          </a:bodyPr>
          <a:lstStyle/>
          <a:p>
            <a:pPr marL="0" lvl="0" indent="0" rtl="0">
              <a:spcBef>
                <a:spcPts val="0"/>
              </a:spcBef>
              <a:spcAft>
                <a:spcPts val="0"/>
              </a:spcAft>
              <a:buNone/>
            </a:pPr>
            <a:r>
              <a:rPr lang="en-US" sz="2800">
                <a:latin typeface="Lora" pitchFamily="2" charset="0"/>
              </a:rPr>
              <a:t>Contents</a:t>
            </a:r>
            <a:r>
              <a:rPr lang="en-US" sz="2800"/>
              <a:t>	</a:t>
            </a:r>
          </a:p>
        </p:txBody>
      </p:sp>
      <p:sp>
        <p:nvSpPr>
          <p:cNvPr id="79" name="Google Shape;79;p16"/>
          <p:cNvSpPr txBox="1">
            <a:spLocks noGrp="1"/>
          </p:cNvSpPr>
          <p:nvPr>
            <p:ph type="body" idx="2"/>
          </p:nvPr>
        </p:nvSpPr>
        <p:spPr>
          <a:noFill/>
        </p:spPr>
        <p:txBody>
          <a:bodyPr spcFirstLastPara="1" wrap="square" lIns="91425" tIns="91425" rIns="91425" bIns="91425" anchor="ctr" anchorCtr="0">
            <a:noAutofit/>
          </a:bodyPr>
          <a:lstStyle/>
          <a:p>
            <a:pPr marL="457200" lvl="0" indent="-342900" rtl="0">
              <a:lnSpc>
                <a:spcPct val="105000"/>
              </a:lnSpc>
              <a:spcBef>
                <a:spcPts val="0"/>
              </a:spcBef>
              <a:spcAft>
                <a:spcPts val="600"/>
              </a:spcAft>
              <a:buClr>
                <a:srgbClr val="000000"/>
              </a:buClr>
              <a:buSzPts val="1800"/>
              <a:buFont typeface="Lora"/>
              <a:buChar char="❖"/>
            </a:pPr>
            <a:r>
              <a:rPr lang="en-US" sz="1600" dirty="0">
                <a:solidFill>
                  <a:schemeClr val="tx1"/>
                </a:solidFill>
                <a:latin typeface="Lora" pitchFamily="2" charset="0"/>
              </a:rPr>
              <a:t>Problem Statement and Proposal</a:t>
            </a:r>
          </a:p>
          <a:p>
            <a:pPr marL="457200" lvl="0" indent="-342900" rtl="0">
              <a:lnSpc>
                <a:spcPct val="105000"/>
              </a:lnSpc>
              <a:spcBef>
                <a:spcPts val="0"/>
              </a:spcBef>
              <a:spcAft>
                <a:spcPts val="600"/>
              </a:spcAft>
              <a:buClr>
                <a:srgbClr val="000000"/>
              </a:buClr>
              <a:buSzPts val="1800"/>
              <a:buFont typeface="Lora"/>
              <a:buChar char="❖"/>
            </a:pPr>
            <a:r>
              <a:rPr lang="en-US" sz="1600" dirty="0">
                <a:solidFill>
                  <a:schemeClr val="tx1"/>
                </a:solidFill>
                <a:latin typeface="Lora" pitchFamily="2" charset="0"/>
              </a:rPr>
              <a:t>Studies on Model Predictive Controllers (MPC)</a:t>
            </a:r>
          </a:p>
          <a:p>
            <a:pPr marL="457200" lvl="0" indent="-342900" rtl="0">
              <a:lnSpc>
                <a:spcPct val="105000"/>
              </a:lnSpc>
              <a:spcBef>
                <a:spcPts val="0"/>
              </a:spcBef>
              <a:spcAft>
                <a:spcPts val="600"/>
              </a:spcAft>
              <a:buClr>
                <a:srgbClr val="000000"/>
              </a:buClr>
              <a:buSzPts val="1800"/>
              <a:buFont typeface="Lora"/>
              <a:buChar char="❖"/>
            </a:pPr>
            <a:r>
              <a:rPr lang="en-US" sz="1600" dirty="0">
                <a:solidFill>
                  <a:schemeClr val="tx1"/>
                </a:solidFill>
                <a:latin typeface="Lora" pitchFamily="2" charset="0"/>
              </a:rPr>
              <a:t>Control and AI – MPCs and Markov Decision Processes (MDP)</a:t>
            </a:r>
          </a:p>
          <a:p>
            <a:pPr marL="457200" lvl="0" indent="-342900" rtl="0">
              <a:lnSpc>
                <a:spcPct val="105000"/>
              </a:lnSpc>
              <a:spcBef>
                <a:spcPts val="0"/>
              </a:spcBef>
              <a:spcAft>
                <a:spcPts val="600"/>
              </a:spcAft>
              <a:buClr>
                <a:srgbClr val="000000"/>
              </a:buClr>
              <a:buSzPts val="1800"/>
              <a:buFont typeface="Lora"/>
              <a:buChar char="❖"/>
            </a:pPr>
            <a:r>
              <a:rPr lang="en-US" sz="1600" dirty="0">
                <a:solidFill>
                  <a:schemeClr val="tx1"/>
                </a:solidFill>
                <a:latin typeface="Lora" pitchFamily="2" charset="0"/>
              </a:rPr>
              <a:t>Trial-based Heuristic Tree Search (THTS)</a:t>
            </a:r>
          </a:p>
          <a:p>
            <a:pPr>
              <a:lnSpc>
                <a:spcPct val="105000"/>
              </a:lnSpc>
              <a:spcAft>
                <a:spcPts val="600"/>
              </a:spcAft>
              <a:buClr>
                <a:srgbClr val="000000"/>
              </a:buClr>
              <a:buFont typeface="Lora"/>
              <a:buChar char="❖"/>
            </a:pPr>
            <a:r>
              <a:rPr lang="en-US" sz="1600" dirty="0">
                <a:solidFill>
                  <a:schemeClr val="tx1"/>
                </a:solidFill>
                <a:latin typeface="Lora" pitchFamily="2" charset="0"/>
              </a:rPr>
              <a:t>Results &amp; Analysis</a:t>
            </a:r>
          </a:p>
          <a:p>
            <a:pPr>
              <a:lnSpc>
                <a:spcPct val="105000"/>
              </a:lnSpc>
              <a:spcAft>
                <a:spcPts val="600"/>
              </a:spcAft>
              <a:buClr>
                <a:srgbClr val="000000"/>
              </a:buClr>
              <a:buFont typeface="Lora"/>
              <a:buChar char="❖"/>
            </a:pPr>
            <a:r>
              <a:rPr lang="en-US" sz="1600" dirty="0">
                <a:solidFill>
                  <a:schemeClr val="tx1"/>
                </a:solidFill>
                <a:latin typeface="Lora" pitchFamily="2" charset="0"/>
              </a:rPr>
              <a:t>Conclusion and Perspectives</a:t>
            </a:r>
          </a:p>
        </p:txBody>
      </p:sp>
      <p:sp>
        <p:nvSpPr>
          <p:cNvPr id="3" name="Slide Number Placeholder 2">
            <a:extLst>
              <a:ext uri="{FF2B5EF4-FFF2-40B4-BE49-F238E27FC236}">
                <a16:creationId xmlns:a16="http://schemas.microsoft.com/office/drawing/2014/main" id="{4D943A31-7F9A-42BC-9406-0AEA9EA80A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77515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16" name="Picture 15" descr="Diagram, schematic&#10;&#10;Description automatically generated">
            <a:extLst>
              <a:ext uri="{FF2B5EF4-FFF2-40B4-BE49-F238E27FC236}">
                <a16:creationId xmlns:a16="http://schemas.microsoft.com/office/drawing/2014/main" id="{4B7F1B31-009A-4956-8376-2F5CAB013DF3}"/>
              </a:ext>
            </a:extLst>
          </p:cNvPr>
          <p:cNvPicPr>
            <a:picLocks noChangeAspect="1"/>
          </p:cNvPicPr>
          <p:nvPr/>
        </p:nvPicPr>
        <p:blipFill>
          <a:blip r:embed="rId3"/>
          <a:stretch>
            <a:fillRect/>
          </a:stretch>
        </p:blipFill>
        <p:spPr>
          <a:xfrm>
            <a:off x="128339" y="983237"/>
            <a:ext cx="8727141" cy="3873140"/>
          </a:xfrm>
          <a:prstGeom prst="rect">
            <a:avLst/>
          </a:prstGeom>
        </p:spPr>
      </p:pic>
      <p:sp>
        <p:nvSpPr>
          <p:cNvPr id="3" name="Slide Number Placeholder 2">
            <a:extLst>
              <a:ext uri="{FF2B5EF4-FFF2-40B4-BE49-F238E27FC236}">
                <a16:creationId xmlns:a16="http://schemas.microsoft.com/office/drawing/2014/main" id="{AE95060A-62A9-4385-ADDD-72890A3D32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4DECC5-B044-465C-A340-BBBCC8D5A2D7}"/>
                  </a:ext>
                </a:extLst>
              </p:cNvPr>
              <p:cNvSpPr txBox="1"/>
              <p:nvPr/>
            </p:nvSpPr>
            <p:spPr>
              <a:xfrm>
                <a:off x="6361056" y="3021480"/>
                <a:ext cx="2067462" cy="407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800" i="1" smtClean="0">
                              <a:latin typeface="Cambria Math" panose="02040503050406030204" pitchFamily="18" charset="0"/>
                            </a:rPr>
                          </m:ctrlPr>
                        </m:sSupPr>
                        <m:e>
                          <m:r>
                            <a:rPr lang="en-IN" sz="800" i="1" smtClean="0">
                              <a:latin typeface="Cambria Math" panose="02040503050406030204" pitchFamily="18" charset="0"/>
                            </a:rPr>
                            <m:t>𝑄</m:t>
                          </m:r>
                        </m:e>
                        <m:sup>
                          <m:r>
                            <a:rPr lang="en-IN" sz="800" i="1" smtClean="0">
                              <a:latin typeface="Cambria Math" panose="02040503050406030204" pitchFamily="18" charset="0"/>
                            </a:rPr>
                            <m:t>𝑘</m:t>
                          </m:r>
                        </m:sup>
                      </m:sSup>
                      <m:d>
                        <m:dPr>
                          <m:ctrlPr>
                            <a:rPr lang="en-IN" sz="800" i="1" smtClean="0">
                              <a:latin typeface="Cambria Math" panose="02040503050406030204" pitchFamily="18" charset="0"/>
                            </a:rPr>
                          </m:ctrlPr>
                        </m:dPr>
                        <m:e>
                          <m:r>
                            <a:rPr lang="en-IN" sz="800" i="1" smtClean="0">
                              <a:latin typeface="Cambria Math" panose="02040503050406030204" pitchFamily="18" charset="0"/>
                            </a:rPr>
                            <m:t>𝑠</m:t>
                          </m:r>
                          <m:r>
                            <a:rPr lang="en-IN" sz="800" i="1" smtClean="0">
                              <a:latin typeface="Cambria Math" panose="02040503050406030204" pitchFamily="18" charset="0"/>
                            </a:rPr>
                            <m:t>,</m:t>
                          </m:r>
                          <m:r>
                            <a:rPr lang="en-IN" sz="800" i="1" smtClean="0">
                              <a:latin typeface="Cambria Math" panose="02040503050406030204" pitchFamily="18" charset="0"/>
                            </a:rPr>
                            <m:t>𝑎</m:t>
                          </m:r>
                        </m:e>
                      </m:d>
                      <m:r>
                        <a:rPr lang="en-IN" sz="800" i="1" smtClean="0">
                          <a:latin typeface="Cambria Math" panose="02040503050406030204" pitchFamily="18" charset="0"/>
                        </a:rPr>
                        <m:t>=</m:t>
                      </m:r>
                      <m:r>
                        <a:rPr lang="en-IN" sz="800" i="1" smtClean="0">
                          <a:latin typeface="Cambria Math" panose="02040503050406030204" pitchFamily="18" charset="0"/>
                        </a:rPr>
                        <m:t>𝐶</m:t>
                      </m:r>
                      <m:d>
                        <m:dPr>
                          <m:ctrlPr>
                            <a:rPr lang="en-IN" sz="800" i="1" smtClean="0">
                              <a:latin typeface="Cambria Math" panose="02040503050406030204" pitchFamily="18" charset="0"/>
                            </a:rPr>
                          </m:ctrlPr>
                        </m:dPr>
                        <m:e>
                          <m:r>
                            <a:rPr lang="en-IN" sz="800" i="1" smtClean="0">
                              <a:latin typeface="Cambria Math" panose="02040503050406030204" pitchFamily="18" charset="0"/>
                            </a:rPr>
                            <m:t>𝑠</m:t>
                          </m:r>
                          <m:r>
                            <a:rPr lang="en-IN" sz="800" i="1" smtClean="0">
                              <a:latin typeface="Cambria Math" panose="02040503050406030204" pitchFamily="18" charset="0"/>
                            </a:rPr>
                            <m:t>,</m:t>
                          </m:r>
                          <m:r>
                            <a:rPr lang="en-IN" sz="800" i="1" smtClean="0">
                              <a:latin typeface="Cambria Math" panose="02040503050406030204" pitchFamily="18" charset="0"/>
                            </a:rPr>
                            <m:t>𝑡</m:t>
                          </m:r>
                        </m:e>
                      </m:d>
                      <m:r>
                        <a:rPr lang="en-IN" sz="800" i="1" smtClean="0">
                          <a:latin typeface="Cambria Math" panose="02040503050406030204" pitchFamily="18" charset="0"/>
                        </a:rPr>
                        <m:t>+</m:t>
                      </m:r>
                      <m:nary>
                        <m:naryPr>
                          <m:chr m:val="∑"/>
                          <m:supHide m:val="on"/>
                          <m:ctrlPr>
                            <a:rPr lang="en-IN" sz="800" i="1" smtClean="0">
                              <a:latin typeface="Cambria Math" panose="02040503050406030204" pitchFamily="18" charset="0"/>
                            </a:rPr>
                          </m:ctrlPr>
                        </m:naryPr>
                        <m:sub>
                          <m:sSup>
                            <m:sSupPr>
                              <m:ctrlPr>
                                <a:rPr lang="en-IN" sz="800" i="1" smtClean="0">
                                  <a:latin typeface="Cambria Math" panose="02040503050406030204" pitchFamily="18" charset="0"/>
                                </a:rPr>
                              </m:ctrlPr>
                            </m:sSupPr>
                            <m:e>
                              <m:r>
                                <a:rPr lang="en-IN" sz="800" i="1" smtClean="0">
                                  <a:latin typeface="Cambria Math" panose="02040503050406030204" pitchFamily="18" charset="0"/>
                                </a:rPr>
                                <m:t>𝑠</m:t>
                              </m:r>
                            </m:e>
                            <m:sup>
                              <m:r>
                                <a:rPr lang="en-IN" sz="800" i="1" smtClean="0">
                                  <a:latin typeface="Cambria Math" panose="02040503050406030204" pitchFamily="18" charset="0"/>
                                </a:rPr>
                                <m:t>′</m:t>
                              </m:r>
                            </m:sup>
                          </m:sSup>
                          <m:r>
                            <a:rPr lang="en-IN" sz="800" i="1" smtClean="0">
                              <a:latin typeface="Cambria Math" panose="02040503050406030204" pitchFamily="18" charset="0"/>
                            </a:rPr>
                            <m:t>∈</m:t>
                          </m:r>
                          <m:r>
                            <a:rPr lang="en-IN" sz="800" i="1" smtClean="0">
                              <a:latin typeface="Cambria Math" panose="02040503050406030204" pitchFamily="18" charset="0"/>
                            </a:rPr>
                            <m:t>𝑐h𝑖𝑙𝑑</m:t>
                          </m:r>
                          <m:d>
                            <m:dPr>
                              <m:ctrlPr>
                                <a:rPr lang="en-IN" sz="800" i="1" smtClean="0">
                                  <a:latin typeface="Cambria Math" panose="02040503050406030204" pitchFamily="18" charset="0"/>
                                </a:rPr>
                              </m:ctrlPr>
                            </m:dPr>
                            <m:e>
                              <m:r>
                                <a:rPr lang="en-IN" sz="800" i="1" smtClean="0">
                                  <a:latin typeface="Cambria Math" panose="02040503050406030204" pitchFamily="18" charset="0"/>
                                </a:rPr>
                                <m:t>𝑠</m:t>
                              </m:r>
                              <m:r>
                                <a:rPr lang="en-IN" sz="800" i="1" smtClean="0">
                                  <a:latin typeface="Cambria Math" panose="02040503050406030204" pitchFamily="18" charset="0"/>
                                </a:rPr>
                                <m:t>,</m:t>
                              </m:r>
                              <m:r>
                                <a:rPr lang="en-IN" sz="800" i="1" smtClean="0">
                                  <a:latin typeface="Cambria Math" panose="02040503050406030204" pitchFamily="18" charset="0"/>
                                </a:rPr>
                                <m:t>𝑎</m:t>
                              </m:r>
                            </m:e>
                          </m:d>
                        </m:sub>
                        <m:sup/>
                        <m:e>
                          <m:f>
                            <m:fPr>
                              <m:ctrlPr>
                                <a:rPr lang="en-IN" sz="800" i="1" smtClean="0">
                                  <a:latin typeface="Cambria Math" panose="02040503050406030204" pitchFamily="18" charset="0"/>
                                </a:rPr>
                              </m:ctrlPr>
                            </m:fPr>
                            <m:num>
                              <m:sSub>
                                <m:sSubPr>
                                  <m:ctrlPr>
                                    <a:rPr lang="en-IN" sz="800" i="1" smtClean="0">
                                      <a:latin typeface="Cambria Math" panose="02040503050406030204" pitchFamily="18" charset="0"/>
                                    </a:rPr>
                                  </m:ctrlPr>
                                </m:sSubPr>
                                <m:e>
                                  <m:r>
                                    <a:rPr lang="en-IN" sz="800" i="1" smtClean="0">
                                      <a:latin typeface="Cambria Math" panose="02040503050406030204" pitchFamily="18" charset="0"/>
                                    </a:rPr>
                                    <m:t>𝑛</m:t>
                                  </m:r>
                                </m:e>
                                <m:sub>
                                  <m:sSup>
                                    <m:sSupPr>
                                      <m:ctrlPr>
                                        <a:rPr lang="en-IN" sz="800" i="1" smtClean="0">
                                          <a:latin typeface="Cambria Math" panose="02040503050406030204" pitchFamily="18" charset="0"/>
                                        </a:rPr>
                                      </m:ctrlPr>
                                    </m:sSupPr>
                                    <m:e>
                                      <m:r>
                                        <a:rPr lang="en-IN" sz="800" i="1" smtClean="0">
                                          <a:latin typeface="Cambria Math" panose="02040503050406030204" pitchFamily="18" charset="0"/>
                                        </a:rPr>
                                        <m:t>𝑠</m:t>
                                      </m:r>
                                    </m:e>
                                    <m:sup>
                                      <m:r>
                                        <a:rPr lang="en-IN" sz="800" i="1" smtClean="0">
                                          <a:latin typeface="Cambria Math" panose="02040503050406030204" pitchFamily="18" charset="0"/>
                                        </a:rPr>
                                        <m:t>′</m:t>
                                      </m:r>
                                    </m:sup>
                                  </m:sSup>
                                </m:sub>
                              </m:sSub>
                            </m:num>
                            <m:den>
                              <m:sSub>
                                <m:sSubPr>
                                  <m:ctrlPr>
                                    <a:rPr lang="en-IN" sz="800" i="1" smtClean="0">
                                      <a:latin typeface="Cambria Math" panose="02040503050406030204" pitchFamily="18" charset="0"/>
                                    </a:rPr>
                                  </m:ctrlPr>
                                </m:sSubPr>
                                <m:e>
                                  <m:r>
                                    <a:rPr lang="en-IN" sz="800" i="1" smtClean="0">
                                      <a:latin typeface="Cambria Math" panose="02040503050406030204" pitchFamily="18" charset="0"/>
                                    </a:rPr>
                                    <m:t>𝑛</m:t>
                                  </m:r>
                                </m:e>
                                <m:sub>
                                  <m:r>
                                    <a:rPr lang="en-IN" sz="800" i="1" smtClean="0">
                                      <a:latin typeface="Cambria Math" panose="02040503050406030204" pitchFamily="18" charset="0"/>
                                    </a:rPr>
                                    <m:t>𝑠</m:t>
                                  </m:r>
                                  <m:r>
                                    <a:rPr lang="en-IN" sz="800" i="1" smtClean="0">
                                      <a:latin typeface="Cambria Math" panose="02040503050406030204" pitchFamily="18" charset="0"/>
                                    </a:rPr>
                                    <m:t>,</m:t>
                                  </m:r>
                                  <m:r>
                                    <a:rPr lang="en-IN" sz="800" i="1" smtClean="0">
                                      <a:latin typeface="Cambria Math" panose="02040503050406030204" pitchFamily="18" charset="0"/>
                                    </a:rPr>
                                    <m:t>𝑎</m:t>
                                  </m:r>
                                </m:sub>
                              </m:sSub>
                            </m:den>
                          </m:f>
                          <m:r>
                            <a:rPr lang="en-IN" sz="800" i="1" smtClean="0">
                              <a:latin typeface="Cambria Math" panose="02040503050406030204" pitchFamily="18" charset="0"/>
                            </a:rPr>
                            <m:t>𝑉</m:t>
                          </m:r>
                          <m:d>
                            <m:dPr>
                              <m:ctrlPr>
                                <a:rPr lang="en-IN" sz="800" i="1" smtClean="0">
                                  <a:latin typeface="Cambria Math" panose="02040503050406030204" pitchFamily="18" charset="0"/>
                                </a:rPr>
                              </m:ctrlPr>
                            </m:dPr>
                            <m:e>
                              <m:sSup>
                                <m:sSupPr>
                                  <m:ctrlPr>
                                    <a:rPr lang="en-IN" sz="800" i="1" smtClean="0">
                                      <a:latin typeface="Cambria Math" panose="02040503050406030204" pitchFamily="18" charset="0"/>
                                    </a:rPr>
                                  </m:ctrlPr>
                                </m:sSupPr>
                                <m:e>
                                  <m:r>
                                    <a:rPr lang="en-IN" sz="800" i="1" smtClean="0">
                                      <a:latin typeface="Cambria Math" panose="02040503050406030204" pitchFamily="18" charset="0"/>
                                    </a:rPr>
                                    <m:t>𝑠</m:t>
                                  </m:r>
                                </m:e>
                                <m:sup>
                                  <m:r>
                                    <a:rPr lang="en-IN" sz="800" i="1" smtClean="0">
                                      <a:latin typeface="Cambria Math" panose="02040503050406030204" pitchFamily="18" charset="0"/>
                                    </a:rPr>
                                    <m:t>′</m:t>
                                  </m:r>
                                </m:sup>
                              </m:sSup>
                            </m:e>
                          </m:d>
                        </m:e>
                      </m:nary>
                    </m:oMath>
                  </m:oMathPara>
                </a14:m>
                <a:endParaRPr lang="en-IN" sz="800"/>
              </a:p>
            </p:txBody>
          </p:sp>
        </mc:Choice>
        <mc:Fallback xmlns="">
          <p:sp>
            <p:nvSpPr>
              <p:cNvPr id="5" name="TextBox 4">
                <a:extLst>
                  <a:ext uri="{FF2B5EF4-FFF2-40B4-BE49-F238E27FC236}">
                    <a16:creationId xmlns:a16="http://schemas.microsoft.com/office/drawing/2014/main" id="{004DECC5-B044-465C-A340-BBBCC8D5A2D7}"/>
                  </a:ext>
                </a:extLst>
              </p:cNvPr>
              <p:cNvSpPr txBox="1">
                <a:spLocks noRot="1" noChangeAspect="1" noMove="1" noResize="1" noEditPoints="1" noAdjustHandles="1" noChangeArrowheads="1" noChangeShapeType="1" noTextEdit="1"/>
              </p:cNvSpPr>
              <p:nvPr/>
            </p:nvSpPr>
            <p:spPr>
              <a:xfrm>
                <a:off x="6361056" y="3021480"/>
                <a:ext cx="2067462" cy="407932"/>
              </a:xfrm>
              <a:prstGeom prst="rect">
                <a:avLst/>
              </a:prstGeom>
              <a:blipFill>
                <a:blip r:embed="rId4"/>
                <a:stretch>
                  <a:fillRect t="-100000" r="-1176" b="-135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E66C0B5-7037-44B2-92B3-AA2BEFBFCDE2}"/>
                  </a:ext>
                </a:extLst>
              </p:cNvPr>
              <p:cNvSpPr txBox="1"/>
              <p:nvPr/>
            </p:nvSpPr>
            <p:spPr>
              <a:xfrm>
                <a:off x="6429240" y="3387317"/>
                <a:ext cx="1951164" cy="280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100" i="1" smtClean="0">
                              <a:latin typeface="Cambria Math" panose="02040503050406030204" pitchFamily="18" charset="0"/>
                            </a:rPr>
                          </m:ctrlPr>
                        </m:sSupPr>
                        <m:e>
                          <m:r>
                            <a:rPr lang="en-IN" sz="1100" i="1" smtClean="0">
                              <a:latin typeface="Cambria Math" panose="02040503050406030204" pitchFamily="18" charset="0"/>
                            </a:rPr>
                            <m:t>𝑉</m:t>
                          </m:r>
                        </m:e>
                        <m:sup>
                          <m:r>
                            <a:rPr lang="en-IN" sz="1100" i="1" smtClean="0">
                              <a:latin typeface="Cambria Math" panose="02040503050406030204" pitchFamily="18" charset="0"/>
                            </a:rPr>
                            <m:t>𝑘</m:t>
                          </m:r>
                        </m:sup>
                      </m:sSup>
                      <m:d>
                        <m:dPr>
                          <m:ctrlPr>
                            <a:rPr lang="en-IN" sz="1100" i="1" smtClean="0">
                              <a:latin typeface="Cambria Math" panose="02040503050406030204" pitchFamily="18" charset="0"/>
                            </a:rPr>
                          </m:ctrlPr>
                        </m:dPr>
                        <m:e>
                          <m:sSub>
                            <m:sSubPr>
                              <m:ctrlPr>
                                <a:rPr lang="en-IN" sz="1100" i="1" smtClean="0">
                                  <a:latin typeface="Cambria Math" panose="02040503050406030204" pitchFamily="18" charset="0"/>
                                </a:rPr>
                              </m:ctrlPr>
                            </m:sSubPr>
                            <m:e>
                              <m:r>
                                <a:rPr lang="en-IN" sz="1100" i="1" smtClean="0">
                                  <a:latin typeface="Cambria Math" panose="02040503050406030204" pitchFamily="18" charset="0"/>
                                </a:rPr>
                                <m:t>𝑛</m:t>
                              </m:r>
                            </m:e>
                            <m:sub>
                              <m:r>
                                <a:rPr lang="en-IN" sz="1100" i="1" smtClean="0">
                                  <a:latin typeface="Cambria Math" panose="02040503050406030204" pitchFamily="18" charset="0"/>
                                </a:rPr>
                                <m:t>𝑑</m:t>
                              </m:r>
                            </m:sub>
                          </m:sSub>
                        </m:e>
                      </m:d>
                      <m:r>
                        <a:rPr lang="en-IN" sz="1100" i="1" smtClean="0">
                          <a:latin typeface="Cambria Math" panose="02040503050406030204" pitchFamily="18" charset="0"/>
                        </a:rPr>
                        <m:t>=</m:t>
                      </m:r>
                      <m:r>
                        <a:rPr lang="en-IN" sz="1100" i="1" smtClean="0">
                          <a:latin typeface="Cambria Math" panose="02040503050406030204" pitchFamily="18" charset="0"/>
                        </a:rPr>
                        <m:t>𝑚𝑖</m:t>
                      </m:r>
                      <m:sSub>
                        <m:sSubPr>
                          <m:ctrlPr>
                            <a:rPr lang="en-IN" sz="1100" i="1" smtClean="0">
                              <a:latin typeface="Cambria Math" panose="02040503050406030204" pitchFamily="18" charset="0"/>
                            </a:rPr>
                          </m:ctrlPr>
                        </m:sSubPr>
                        <m:e>
                          <m:r>
                            <a:rPr lang="en-IN" sz="1100" i="1" smtClean="0">
                              <a:latin typeface="Cambria Math" panose="02040503050406030204" pitchFamily="18" charset="0"/>
                            </a:rPr>
                            <m:t>𝑛</m:t>
                          </m:r>
                        </m:e>
                        <m:sub>
                          <m:r>
                            <a:rPr lang="en-IN" sz="1100" i="1" smtClean="0">
                              <a:latin typeface="Cambria Math" panose="02040503050406030204" pitchFamily="18" charset="0"/>
                            </a:rPr>
                            <m:t>𝑎</m:t>
                          </m:r>
                          <m:r>
                            <a:rPr lang="en-IN" sz="1100" i="1" smtClean="0">
                              <a:latin typeface="Cambria Math" panose="02040503050406030204" pitchFamily="18" charset="0"/>
                            </a:rPr>
                            <m:t>∈</m:t>
                          </m:r>
                          <m:r>
                            <a:rPr lang="en-IN" sz="1100" i="1" smtClean="0">
                              <a:latin typeface="Cambria Math" panose="02040503050406030204" pitchFamily="18" charset="0"/>
                            </a:rPr>
                            <m:t>𝐴</m:t>
                          </m:r>
                          <m:d>
                            <m:dPr>
                              <m:ctrlPr>
                                <a:rPr lang="en-IN" sz="1100" i="1" smtClean="0">
                                  <a:latin typeface="Cambria Math" panose="02040503050406030204" pitchFamily="18" charset="0"/>
                                </a:rPr>
                              </m:ctrlPr>
                            </m:dPr>
                            <m:e>
                              <m:r>
                                <a:rPr lang="en-IN" sz="1100" i="1" smtClean="0">
                                  <a:latin typeface="Cambria Math" panose="02040503050406030204" pitchFamily="18" charset="0"/>
                                </a:rPr>
                                <m:t>𝑠</m:t>
                              </m:r>
                            </m:e>
                          </m:d>
                        </m:sub>
                      </m:sSub>
                      <m:r>
                        <a:rPr lang="en-IN" sz="1100" i="1" smtClean="0">
                          <a:latin typeface="Cambria Math" panose="02040503050406030204" pitchFamily="18" charset="0"/>
                        </a:rPr>
                        <m:t> </m:t>
                      </m:r>
                      <m:sSup>
                        <m:sSupPr>
                          <m:ctrlPr>
                            <a:rPr lang="en-IN" sz="1100" i="1" smtClean="0">
                              <a:latin typeface="Cambria Math" panose="02040503050406030204" pitchFamily="18" charset="0"/>
                            </a:rPr>
                          </m:ctrlPr>
                        </m:sSupPr>
                        <m:e>
                          <m:r>
                            <a:rPr lang="en-IN" sz="1100" i="1" smtClean="0">
                              <a:latin typeface="Cambria Math" panose="02040503050406030204" pitchFamily="18" charset="0"/>
                            </a:rPr>
                            <m:t>𝑄</m:t>
                          </m:r>
                        </m:e>
                        <m:sup>
                          <m:r>
                            <a:rPr lang="en-IN" sz="1100" i="1" smtClean="0">
                              <a:latin typeface="Cambria Math" panose="02040503050406030204" pitchFamily="18" charset="0"/>
                            </a:rPr>
                            <m:t>𝑘</m:t>
                          </m:r>
                        </m:sup>
                      </m:sSup>
                      <m:d>
                        <m:dPr>
                          <m:ctrlPr>
                            <a:rPr lang="en-IN" sz="1100" i="1" smtClean="0">
                              <a:latin typeface="Cambria Math" panose="02040503050406030204" pitchFamily="18" charset="0"/>
                            </a:rPr>
                          </m:ctrlPr>
                        </m:dPr>
                        <m:e>
                          <m:r>
                            <a:rPr lang="en-IN" sz="1100" i="1" smtClean="0">
                              <a:latin typeface="Cambria Math" panose="02040503050406030204" pitchFamily="18" charset="0"/>
                            </a:rPr>
                            <m:t>𝑠</m:t>
                          </m:r>
                          <m:r>
                            <a:rPr lang="en-IN" sz="1100" i="1" smtClean="0">
                              <a:latin typeface="Cambria Math" panose="02040503050406030204" pitchFamily="18" charset="0"/>
                            </a:rPr>
                            <m:t>,</m:t>
                          </m:r>
                          <m:r>
                            <a:rPr lang="en-IN" sz="1100" i="1" smtClean="0">
                              <a:latin typeface="Cambria Math" panose="02040503050406030204" pitchFamily="18" charset="0"/>
                            </a:rPr>
                            <m:t>𝑎</m:t>
                          </m:r>
                        </m:e>
                      </m:d>
                    </m:oMath>
                  </m:oMathPara>
                </a14:m>
                <a:endParaRPr lang="en-IN" sz="1100"/>
              </a:p>
            </p:txBody>
          </p:sp>
        </mc:Choice>
        <mc:Fallback xmlns="">
          <p:sp>
            <p:nvSpPr>
              <p:cNvPr id="2" name="TextBox 1">
                <a:extLst>
                  <a:ext uri="{FF2B5EF4-FFF2-40B4-BE49-F238E27FC236}">
                    <a16:creationId xmlns:a16="http://schemas.microsoft.com/office/drawing/2014/main" id="{2E66C0B5-7037-44B2-92B3-AA2BEFBFCDE2}"/>
                  </a:ext>
                </a:extLst>
              </p:cNvPr>
              <p:cNvSpPr txBox="1">
                <a:spLocks noRot="1" noChangeAspect="1" noMove="1" noResize="1" noEditPoints="1" noAdjustHandles="1" noChangeArrowheads="1" noChangeShapeType="1" noTextEdit="1"/>
              </p:cNvSpPr>
              <p:nvPr/>
            </p:nvSpPr>
            <p:spPr>
              <a:xfrm>
                <a:off x="6429240" y="3387317"/>
                <a:ext cx="1951164" cy="280461"/>
              </a:xfrm>
              <a:prstGeom prst="rect">
                <a:avLst/>
              </a:prstGeom>
              <a:blipFill>
                <a:blip r:embed="rId5"/>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6F8F701-BC2B-4C61-8AC8-C745B13E7B56}"/>
              </a:ext>
            </a:extLst>
          </p:cNvPr>
          <p:cNvSpPr/>
          <p:nvPr/>
        </p:nvSpPr>
        <p:spPr>
          <a:xfrm>
            <a:off x="558052" y="914400"/>
            <a:ext cx="1781735" cy="394561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319B4CD-F3DC-4195-8A8C-FFAFCDA6CC99}"/>
              </a:ext>
            </a:extLst>
          </p:cNvPr>
          <p:cNvSpPr/>
          <p:nvPr/>
        </p:nvSpPr>
        <p:spPr>
          <a:xfrm>
            <a:off x="2504287" y="910760"/>
            <a:ext cx="1781735" cy="3945617"/>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highlight>
                <a:srgbClr val="FFFF00"/>
              </a:highlight>
            </a:endParaRPr>
          </a:p>
        </p:txBody>
      </p:sp>
      <p:sp>
        <p:nvSpPr>
          <p:cNvPr id="12" name="Rectangle 11">
            <a:extLst>
              <a:ext uri="{FF2B5EF4-FFF2-40B4-BE49-F238E27FC236}">
                <a16:creationId xmlns:a16="http://schemas.microsoft.com/office/drawing/2014/main" id="{E99DE5C7-B6AF-432F-9C79-CD9AE93A8B3F}"/>
              </a:ext>
            </a:extLst>
          </p:cNvPr>
          <p:cNvSpPr/>
          <p:nvPr/>
        </p:nvSpPr>
        <p:spPr>
          <a:xfrm>
            <a:off x="4491910" y="914399"/>
            <a:ext cx="1781735" cy="3945617"/>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70A87B40-BDE2-44FA-BEE0-93FA55F62440}"/>
              </a:ext>
            </a:extLst>
          </p:cNvPr>
          <p:cNvSpPr/>
          <p:nvPr/>
        </p:nvSpPr>
        <p:spPr>
          <a:xfrm>
            <a:off x="6409072" y="914399"/>
            <a:ext cx="1951164" cy="3945617"/>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35340CD-E957-4406-82F8-0465B9AADCF2}"/>
              </a:ext>
            </a:extLst>
          </p:cNvPr>
          <p:cNvSpPr txBox="1"/>
          <p:nvPr/>
        </p:nvSpPr>
        <p:spPr>
          <a:xfrm>
            <a:off x="584084" y="3071557"/>
            <a:ext cx="1754525" cy="769441"/>
          </a:xfrm>
          <a:prstGeom prst="rect">
            <a:avLst/>
          </a:prstGeom>
          <a:noFill/>
        </p:spPr>
        <p:txBody>
          <a:bodyPr wrap="square" rtlCol="0">
            <a:spAutoFit/>
          </a:bodyPr>
          <a:lstStyle/>
          <a:p>
            <a:pPr algn="ctr"/>
            <a:r>
              <a:rPr lang="en-IN" sz="1100" dirty="0"/>
              <a:t>Play best action in a node to go to the next node/state</a:t>
            </a:r>
          </a:p>
          <a:p>
            <a:pPr algn="ctr"/>
            <a:endParaRPr lang="en-IN" sz="1100" dirty="0"/>
          </a:p>
        </p:txBody>
      </p:sp>
      <p:sp>
        <p:nvSpPr>
          <p:cNvPr id="17" name="TextBox 16">
            <a:extLst>
              <a:ext uri="{FF2B5EF4-FFF2-40B4-BE49-F238E27FC236}">
                <a16:creationId xmlns:a16="http://schemas.microsoft.com/office/drawing/2014/main" id="{031884A1-BAE8-4E73-B1AF-5E43C0A38E88}"/>
              </a:ext>
            </a:extLst>
          </p:cNvPr>
          <p:cNvSpPr txBox="1"/>
          <p:nvPr/>
        </p:nvSpPr>
        <p:spPr>
          <a:xfrm>
            <a:off x="2555554" y="3071557"/>
            <a:ext cx="1754525" cy="938719"/>
          </a:xfrm>
          <a:prstGeom prst="rect">
            <a:avLst/>
          </a:prstGeom>
          <a:noFill/>
        </p:spPr>
        <p:txBody>
          <a:bodyPr wrap="square" rtlCol="0">
            <a:spAutoFit/>
          </a:bodyPr>
          <a:lstStyle/>
          <a:p>
            <a:pPr algn="ctr"/>
            <a:r>
              <a:rPr lang="en-IN" sz="1100"/>
              <a:t>Create new node if the state has not been reached before</a:t>
            </a:r>
          </a:p>
          <a:p>
            <a:pPr algn="ctr"/>
            <a:endParaRPr lang="en-IN" sz="1100"/>
          </a:p>
          <a:p>
            <a:pPr algn="ctr"/>
            <a:r>
              <a:rPr lang="en-IN" sz="1100"/>
              <a:t>Assign heuristics</a:t>
            </a:r>
          </a:p>
        </p:txBody>
      </p:sp>
      <p:sp>
        <p:nvSpPr>
          <p:cNvPr id="8" name="TextBox 7">
            <a:extLst>
              <a:ext uri="{FF2B5EF4-FFF2-40B4-BE49-F238E27FC236}">
                <a16:creationId xmlns:a16="http://schemas.microsoft.com/office/drawing/2014/main" id="{15D336CD-A7F2-4D2E-9BB1-07D7EE6A57AB}"/>
              </a:ext>
            </a:extLst>
          </p:cNvPr>
          <p:cNvSpPr txBox="1"/>
          <p:nvPr/>
        </p:nvSpPr>
        <p:spPr>
          <a:xfrm>
            <a:off x="4475939" y="3021480"/>
            <a:ext cx="1850058" cy="261610"/>
          </a:xfrm>
          <a:prstGeom prst="rect">
            <a:avLst/>
          </a:prstGeom>
          <a:noFill/>
        </p:spPr>
        <p:txBody>
          <a:bodyPr wrap="square" rtlCol="0">
            <a:spAutoFit/>
          </a:bodyPr>
          <a:lstStyle/>
          <a:p>
            <a:r>
              <a:rPr lang="en-IN" sz="1100"/>
              <a:t>Simulate till end of horizon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B735A2D-CFD4-4D3B-B70A-202E51212347}"/>
                  </a:ext>
                </a:extLst>
              </p:cNvPr>
              <p:cNvSpPr txBox="1"/>
              <p:nvPr/>
            </p:nvSpPr>
            <p:spPr>
              <a:xfrm>
                <a:off x="2419572" y="4010276"/>
                <a:ext cx="1951164" cy="264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100" i="1" smtClean="0">
                              <a:latin typeface="Cambria Math" panose="02040503050406030204" pitchFamily="18" charset="0"/>
                            </a:rPr>
                          </m:ctrlPr>
                        </m:sSupPr>
                        <m:e>
                          <m:r>
                            <a:rPr lang="en-IN" sz="1100" i="1" smtClean="0">
                              <a:latin typeface="Cambria Math" panose="02040503050406030204" pitchFamily="18" charset="0"/>
                            </a:rPr>
                            <m:t>𝑉</m:t>
                          </m:r>
                        </m:e>
                        <m:sup>
                          <m:r>
                            <a:rPr lang="en-IN" sz="1100" i="1" smtClean="0">
                              <a:latin typeface="Cambria Math" panose="02040503050406030204" pitchFamily="18" charset="0"/>
                            </a:rPr>
                            <m:t>𝑘</m:t>
                          </m:r>
                        </m:sup>
                      </m:sSup>
                      <m:d>
                        <m:dPr>
                          <m:ctrlPr>
                            <a:rPr lang="en-IN" sz="1100" i="1" smtClean="0">
                              <a:latin typeface="Cambria Math" panose="02040503050406030204" pitchFamily="18" charset="0"/>
                            </a:rPr>
                          </m:ctrlPr>
                        </m:dPr>
                        <m:e>
                          <m:sSub>
                            <m:sSubPr>
                              <m:ctrlPr>
                                <a:rPr lang="en-IN" sz="1100" i="1" smtClean="0">
                                  <a:latin typeface="Cambria Math" panose="02040503050406030204" pitchFamily="18" charset="0"/>
                                </a:rPr>
                              </m:ctrlPr>
                            </m:sSubPr>
                            <m:e>
                              <m:r>
                                <a:rPr lang="en-IN" sz="1100" i="1" smtClean="0">
                                  <a:latin typeface="Cambria Math" panose="02040503050406030204" pitchFamily="18" charset="0"/>
                                </a:rPr>
                                <m:t>𝑛</m:t>
                              </m:r>
                            </m:e>
                            <m:sub>
                              <m:r>
                                <a:rPr lang="en-IN" sz="1100" i="1" smtClean="0">
                                  <a:latin typeface="Cambria Math" panose="02040503050406030204" pitchFamily="18" charset="0"/>
                                </a:rPr>
                                <m:t>𝑑</m:t>
                              </m:r>
                            </m:sub>
                          </m:sSub>
                        </m:e>
                      </m:d>
                      <m:r>
                        <a:rPr lang="en-IN" sz="1100" i="1" smtClean="0">
                          <a:latin typeface="Cambria Math" panose="02040503050406030204" pitchFamily="18" charset="0"/>
                        </a:rPr>
                        <m:t>=</m:t>
                      </m:r>
                      <m:r>
                        <a:rPr lang="en-IN" sz="1100" b="0" i="1" smtClean="0">
                          <a:latin typeface="Cambria Math" panose="02040503050406030204" pitchFamily="18" charset="0"/>
                        </a:rPr>
                        <m:t>𝐻</m:t>
                      </m:r>
                      <m:r>
                        <a:rPr lang="en-IN" sz="1100" b="0" i="1" smtClean="0">
                          <a:latin typeface="Cambria Math" panose="02040503050406030204" pitchFamily="18" charset="0"/>
                        </a:rPr>
                        <m:t>(</m:t>
                      </m:r>
                      <m:r>
                        <a:rPr lang="en-IN" sz="1100" b="0" i="1" smtClean="0">
                          <a:latin typeface="Cambria Math" panose="02040503050406030204" pitchFamily="18" charset="0"/>
                        </a:rPr>
                        <m:t>𝑠</m:t>
                      </m:r>
                      <m:r>
                        <a:rPr lang="en-IN" sz="1100" b="0" i="1" smtClean="0">
                          <a:latin typeface="Cambria Math" panose="02040503050406030204" pitchFamily="18" charset="0"/>
                        </a:rPr>
                        <m:t>,</m:t>
                      </m:r>
                      <m:r>
                        <a:rPr lang="en-IN" sz="1100" b="0" i="1" smtClean="0">
                          <a:latin typeface="Cambria Math" panose="02040503050406030204" pitchFamily="18" charset="0"/>
                        </a:rPr>
                        <m:t>𝑡</m:t>
                      </m:r>
                      <m:r>
                        <a:rPr lang="en-IN" sz="1100" b="0" i="1" smtClean="0">
                          <a:latin typeface="Cambria Math" panose="02040503050406030204" pitchFamily="18" charset="0"/>
                        </a:rPr>
                        <m:t>)</m:t>
                      </m:r>
                    </m:oMath>
                  </m:oMathPara>
                </a14:m>
                <a:endParaRPr lang="en-IN" sz="1100"/>
              </a:p>
            </p:txBody>
          </p:sp>
        </mc:Choice>
        <mc:Fallback xmlns="">
          <p:sp>
            <p:nvSpPr>
              <p:cNvPr id="19" name="TextBox 18">
                <a:extLst>
                  <a:ext uri="{FF2B5EF4-FFF2-40B4-BE49-F238E27FC236}">
                    <a16:creationId xmlns:a16="http://schemas.microsoft.com/office/drawing/2014/main" id="{7B735A2D-CFD4-4D3B-B70A-202E51212347}"/>
                  </a:ext>
                </a:extLst>
              </p:cNvPr>
              <p:cNvSpPr txBox="1">
                <a:spLocks noRot="1" noChangeAspect="1" noMove="1" noResize="1" noEditPoints="1" noAdjustHandles="1" noChangeArrowheads="1" noChangeShapeType="1" noTextEdit="1"/>
              </p:cNvSpPr>
              <p:nvPr/>
            </p:nvSpPr>
            <p:spPr>
              <a:xfrm>
                <a:off x="2419572" y="4010276"/>
                <a:ext cx="1951164" cy="264624"/>
              </a:xfrm>
              <a:prstGeom prst="rect">
                <a:avLst/>
              </a:prstGeom>
              <a:blipFill>
                <a:blip r:embed="rId6"/>
                <a:stretch>
                  <a:fillRect b="-6977"/>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B9B72E5-34CE-4211-ACBB-35334998A28D}"/>
              </a:ext>
            </a:extLst>
          </p:cNvPr>
          <p:cNvSpPr txBox="1"/>
          <p:nvPr/>
        </p:nvSpPr>
        <p:spPr>
          <a:xfrm>
            <a:off x="4778868" y="3808123"/>
            <a:ext cx="1306786" cy="261610"/>
          </a:xfrm>
          <a:prstGeom prst="rect">
            <a:avLst/>
          </a:prstGeom>
          <a:noFill/>
        </p:spPr>
        <p:txBody>
          <a:bodyPr wrap="square" rtlCol="0">
            <a:spAutoFit/>
          </a:bodyPr>
          <a:lstStyle/>
          <a:p>
            <a:r>
              <a:rPr lang="en-IN" sz="1100"/>
              <a:t>Update counters</a:t>
            </a:r>
          </a:p>
        </p:txBody>
      </p:sp>
      <p:sp>
        <p:nvSpPr>
          <p:cNvPr id="21" name="TextBox 20">
            <a:extLst>
              <a:ext uri="{FF2B5EF4-FFF2-40B4-BE49-F238E27FC236}">
                <a16:creationId xmlns:a16="http://schemas.microsoft.com/office/drawing/2014/main" id="{8BCB5DDB-8654-4704-B777-B6B772743F85}"/>
              </a:ext>
            </a:extLst>
          </p:cNvPr>
          <p:cNvSpPr txBox="1"/>
          <p:nvPr/>
        </p:nvSpPr>
        <p:spPr>
          <a:xfrm>
            <a:off x="6527559" y="3673228"/>
            <a:ext cx="1754525" cy="430887"/>
          </a:xfrm>
          <a:prstGeom prst="rect">
            <a:avLst/>
          </a:prstGeom>
          <a:noFill/>
        </p:spPr>
        <p:txBody>
          <a:bodyPr wrap="square" rtlCol="0">
            <a:spAutoFit/>
          </a:bodyPr>
          <a:lstStyle/>
          <a:p>
            <a:pPr algn="ctr"/>
            <a:r>
              <a:rPr lang="en-IN" sz="1100"/>
              <a:t>Monte Carlo and Bellman Backup</a:t>
            </a:r>
          </a:p>
        </p:txBody>
      </p:sp>
      <p:sp>
        <p:nvSpPr>
          <p:cNvPr id="26" name="Google Shape;309;p43">
            <a:extLst>
              <a:ext uri="{FF2B5EF4-FFF2-40B4-BE49-F238E27FC236}">
                <a16:creationId xmlns:a16="http://schemas.microsoft.com/office/drawing/2014/main" id="{D2E9558C-61A8-476A-B9F9-F3A1746E8E0C}"/>
              </a:ext>
            </a:extLst>
          </p:cNvPr>
          <p:cNvSpPr txBox="1">
            <a:spLocks noGrp="1"/>
          </p:cNvSpPr>
          <p:nvPr>
            <p:ph type="title"/>
          </p:nvPr>
        </p:nvSpPr>
        <p:spPr>
          <a:xfrm>
            <a:off x="235323" y="115410"/>
            <a:ext cx="3516406"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THTS Implementation</a:t>
            </a:r>
            <a:endParaRPr>
              <a:latin typeface="Lora"/>
              <a:ea typeface="Lora"/>
              <a:cs typeface="Lora"/>
              <a:sym typeface="Lora"/>
            </a:endParaRPr>
          </a:p>
        </p:txBody>
      </p:sp>
      <p:pic>
        <p:nvPicPr>
          <p:cNvPr id="28" name="Picture 27">
            <a:extLst>
              <a:ext uri="{FF2B5EF4-FFF2-40B4-BE49-F238E27FC236}">
                <a16:creationId xmlns:a16="http://schemas.microsoft.com/office/drawing/2014/main" id="{6E59CBCB-B20F-4F24-97A6-91820FB74586}"/>
              </a:ext>
            </a:extLst>
          </p:cNvPr>
          <p:cNvPicPr>
            <a:picLocks noChangeAspect="1"/>
          </p:cNvPicPr>
          <p:nvPr/>
        </p:nvPicPr>
        <p:blipFill>
          <a:blip r:embed="rId7"/>
          <a:stretch>
            <a:fillRect/>
          </a:stretch>
        </p:blipFill>
        <p:spPr>
          <a:xfrm>
            <a:off x="6409072" y="4280989"/>
            <a:ext cx="1915693" cy="236506"/>
          </a:xfrm>
          <a:prstGeom prst="rect">
            <a:avLst/>
          </a:prstGeom>
        </p:spPr>
      </p:pic>
    </p:spTree>
    <p:extLst>
      <p:ext uri="{BB962C8B-B14F-4D97-AF65-F5344CB8AC3E}">
        <p14:creationId xmlns:p14="http://schemas.microsoft.com/office/powerpoint/2010/main" val="2950475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xfrm>
            <a:off x="327686" y="241483"/>
            <a:ext cx="44778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Lora"/>
                <a:ea typeface="Lora"/>
                <a:cs typeface="Lora"/>
                <a:sym typeface="Lora"/>
              </a:rPr>
              <a:t>UAV Equations of motion</a:t>
            </a:r>
            <a:endParaRPr sz="2400">
              <a:latin typeface="Lora"/>
              <a:ea typeface="Lora"/>
              <a:cs typeface="Lora"/>
              <a:sym typeface="Lora"/>
            </a:endParaRPr>
          </a:p>
        </p:txBody>
      </p:sp>
      <p:sp>
        <p:nvSpPr>
          <p:cNvPr id="310" name="Google Shape;310;p43"/>
          <p:cNvSpPr txBox="1">
            <a:spLocks noGrp="1"/>
          </p:cNvSpPr>
          <p:nvPr>
            <p:ph type="body" idx="1"/>
          </p:nvPr>
        </p:nvSpPr>
        <p:spPr>
          <a:xfrm>
            <a:off x="129565" y="4153937"/>
            <a:ext cx="8113865" cy="497541"/>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Clr>
                <a:schemeClr val="dk1"/>
              </a:buClr>
              <a:buSzPts val="1800"/>
              <a:buNone/>
            </a:pPr>
            <a:r>
              <a:rPr lang="en-US" sz="1400">
                <a:solidFill>
                  <a:schemeClr val="dk1"/>
                </a:solidFill>
                <a:latin typeface="Lora"/>
                <a:ea typeface="Lora"/>
                <a:cs typeface="Lora"/>
                <a:sym typeface="Lora"/>
              </a:rPr>
              <a:t>Saturation of </a:t>
            </a:r>
            <a:r>
              <a:rPr lang="en-US" sz="1400" b="1">
                <a:solidFill>
                  <a:schemeClr val="dk1"/>
                </a:solidFill>
                <a:latin typeface="Lora"/>
                <a:ea typeface="Lora"/>
                <a:cs typeface="Lora"/>
                <a:sym typeface="Lora"/>
              </a:rPr>
              <a:t>0.2 radians </a:t>
            </a:r>
            <a:r>
              <a:rPr lang="en-US" sz="1400">
                <a:solidFill>
                  <a:schemeClr val="dk1"/>
                </a:solidFill>
                <a:latin typeface="Lora"/>
                <a:ea typeface="Lora"/>
                <a:cs typeface="Lora"/>
                <a:sym typeface="Lora"/>
              </a:rPr>
              <a:t>for both the pitch and roll angle.</a:t>
            </a:r>
          </a:p>
          <a:p>
            <a:pPr marL="457200" lvl="0" indent="-342900" algn="l" rtl="0">
              <a:spcBef>
                <a:spcPts val="0"/>
              </a:spcBef>
              <a:spcAft>
                <a:spcPts val="0"/>
              </a:spcAft>
              <a:buClr>
                <a:schemeClr val="dk1"/>
              </a:buClr>
              <a:buSzPts val="1800"/>
              <a:buFont typeface="Lora"/>
              <a:buChar char="➢"/>
            </a:pPr>
            <a:endParaRPr lang="en-US" sz="1400">
              <a:solidFill>
                <a:schemeClr val="dk1"/>
              </a:solidFill>
              <a:latin typeface="Lora"/>
              <a:ea typeface="Lora"/>
              <a:cs typeface="Lora"/>
              <a:sym typeface="Lora"/>
            </a:endParaRPr>
          </a:p>
          <a:p>
            <a:pPr marL="114300" lvl="0" indent="0" algn="l" rtl="0">
              <a:spcBef>
                <a:spcPts val="0"/>
              </a:spcBef>
              <a:spcAft>
                <a:spcPts val="0"/>
              </a:spcAft>
              <a:buClr>
                <a:schemeClr val="dk1"/>
              </a:buClr>
              <a:buSzPts val="1800"/>
              <a:buNone/>
            </a:pPr>
            <a:endParaRPr lang="en-US" sz="1400">
              <a:solidFill>
                <a:schemeClr val="dk1"/>
              </a:solidFill>
              <a:latin typeface="Lora"/>
              <a:ea typeface="Lora"/>
              <a:cs typeface="Lora"/>
              <a:sym typeface="Lora"/>
            </a:endParaRPr>
          </a:p>
        </p:txBody>
      </p:sp>
      <p:sp>
        <p:nvSpPr>
          <p:cNvPr id="3" name="Slide Number Placeholder 2">
            <a:extLst>
              <a:ext uri="{FF2B5EF4-FFF2-40B4-BE49-F238E27FC236}">
                <a16:creationId xmlns:a16="http://schemas.microsoft.com/office/drawing/2014/main" id="{AE95060A-62A9-4385-ADDD-72890A3D32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8" name="Picture 7">
            <a:extLst>
              <a:ext uri="{FF2B5EF4-FFF2-40B4-BE49-F238E27FC236}">
                <a16:creationId xmlns:a16="http://schemas.microsoft.com/office/drawing/2014/main" id="{BA0BA355-AF8D-48FF-BAA7-0CB81178F433}"/>
              </a:ext>
            </a:extLst>
          </p:cNvPr>
          <p:cNvPicPr>
            <a:picLocks noChangeAspect="1"/>
          </p:cNvPicPr>
          <p:nvPr/>
        </p:nvPicPr>
        <p:blipFill>
          <a:blip r:embed="rId3"/>
          <a:stretch>
            <a:fillRect/>
          </a:stretch>
        </p:blipFill>
        <p:spPr>
          <a:xfrm>
            <a:off x="327686" y="921638"/>
            <a:ext cx="6221032" cy="2990461"/>
          </a:xfrm>
          <a:prstGeom prst="rect">
            <a:avLst/>
          </a:prstGeom>
        </p:spPr>
      </p:pic>
      <p:pic>
        <p:nvPicPr>
          <p:cNvPr id="13" name="Google Shape;253;p36">
            <a:extLst>
              <a:ext uri="{FF2B5EF4-FFF2-40B4-BE49-F238E27FC236}">
                <a16:creationId xmlns:a16="http://schemas.microsoft.com/office/drawing/2014/main" id="{BC2E45DD-1C2B-464D-80B1-0E39E8D283DD}"/>
              </a:ext>
            </a:extLst>
          </p:cNvPr>
          <p:cNvPicPr preferRelativeResize="0"/>
          <p:nvPr/>
        </p:nvPicPr>
        <p:blipFill>
          <a:blip r:embed="rId4">
            <a:alphaModFix/>
          </a:blip>
          <a:stretch>
            <a:fillRect/>
          </a:stretch>
        </p:blipFill>
        <p:spPr>
          <a:xfrm>
            <a:off x="5103159" y="1290919"/>
            <a:ext cx="3637427" cy="1649296"/>
          </a:xfrm>
          <a:prstGeom prst="rect">
            <a:avLst/>
          </a:prstGeom>
          <a:noFill/>
          <a:ln>
            <a:noFill/>
          </a:ln>
        </p:spPr>
      </p:pic>
    </p:spTree>
    <p:extLst>
      <p:ext uri="{BB962C8B-B14F-4D97-AF65-F5344CB8AC3E}">
        <p14:creationId xmlns:p14="http://schemas.microsoft.com/office/powerpoint/2010/main" val="1653762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67500" y="1999907"/>
            <a:ext cx="4045200" cy="1143436"/>
          </a:xfrm>
        </p:spPr>
        <p:txBody>
          <a:bodyPr spcFirstLastPara="1" wrap="square" lIns="91425" tIns="91425" rIns="91425" bIns="91425" anchor="b" anchorCtr="0">
            <a:noAutofit/>
          </a:bodyPr>
          <a:lstStyle/>
          <a:p>
            <a:pPr marL="114300" lvl="0" rtl="0">
              <a:lnSpc>
                <a:spcPct val="105000"/>
              </a:lnSpc>
              <a:spcBef>
                <a:spcPts val="0"/>
              </a:spcBef>
              <a:spcAft>
                <a:spcPts val="600"/>
              </a:spcAft>
              <a:buClr>
                <a:srgbClr val="000000"/>
              </a:buClr>
              <a:buSzPts val="1800"/>
            </a:pPr>
            <a:r>
              <a:rPr lang="en-US" sz="2800">
                <a:solidFill>
                  <a:schemeClr val="tx1"/>
                </a:solidFill>
                <a:latin typeface="Lora" pitchFamily="2" charset="0"/>
              </a:rPr>
              <a:t>Results and Analysis</a:t>
            </a:r>
          </a:p>
        </p:txBody>
      </p:sp>
      <p:sp>
        <p:nvSpPr>
          <p:cNvPr id="79" name="Google Shape;79;p16"/>
          <p:cNvSpPr txBox="1">
            <a:spLocks noGrp="1"/>
          </p:cNvSpPr>
          <p:nvPr>
            <p:ph type="body" idx="2"/>
          </p:nvPr>
        </p:nvSpPr>
        <p:spPr>
          <a:xfrm>
            <a:off x="4859314" y="696686"/>
            <a:ext cx="4045200" cy="3722489"/>
          </a:xfrm>
          <a:noFill/>
        </p:spPr>
        <p:txBody>
          <a:bodyPr spcFirstLastPara="1" wrap="square" lIns="91425" tIns="91425" rIns="91425" bIns="91425" anchor="ctr" anchorCtr="0">
            <a:noAutofit/>
          </a:bodyPr>
          <a:lstStyle/>
          <a:p>
            <a:pPr>
              <a:lnSpc>
                <a:spcPct val="105000"/>
              </a:lnSpc>
              <a:spcAft>
                <a:spcPts val="600"/>
              </a:spcAft>
              <a:buClr>
                <a:srgbClr val="000000"/>
              </a:buClr>
              <a:buFont typeface="Lora"/>
              <a:buChar char="❖"/>
            </a:pPr>
            <a:r>
              <a:rPr lang="en-US" sz="1200" dirty="0">
                <a:solidFill>
                  <a:schemeClr val="tx1"/>
                </a:solidFill>
                <a:latin typeface="Lora" pitchFamily="2" charset="0"/>
              </a:rPr>
              <a:t>Benchmarking</a:t>
            </a:r>
          </a:p>
          <a:p>
            <a:pPr lvl="1">
              <a:lnSpc>
                <a:spcPct val="105000"/>
              </a:lnSpc>
              <a:spcAft>
                <a:spcPts val="600"/>
              </a:spcAft>
              <a:buClr>
                <a:srgbClr val="000000"/>
              </a:buClr>
              <a:buFont typeface="Wingdings" panose="05000000000000000000" pitchFamily="2" charset="2"/>
              <a:buChar char="Ø"/>
            </a:pPr>
            <a:r>
              <a:rPr lang="en-US" sz="1200" dirty="0">
                <a:solidFill>
                  <a:schemeClr val="tx1"/>
                </a:solidFill>
                <a:latin typeface="Lora" pitchFamily="2" charset="0"/>
              </a:rPr>
              <a:t>Study on cost function parameter </a:t>
            </a:r>
            <a:r>
              <a:rPr lang="en-US" sz="1200" b="1" dirty="0">
                <a:solidFill>
                  <a:schemeClr val="tx1"/>
                </a:solidFill>
                <a:latin typeface="Lora" pitchFamily="2" charset="0"/>
              </a:rPr>
              <a:t>α</a:t>
            </a:r>
          </a:p>
          <a:p>
            <a:pPr lvl="1">
              <a:lnSpc>
                <a:spcPct val="105000"/>
              </a:lnSpc>
              <a:spcAft>
                <a:spcPts val="600"/>
              </a:spcAft>
              <a:buClr>
                <a:srgbClr val="000000"/>
              </a:buClr>
              <a:buFont typeface="Wingdings" panose="05000000000000000000" pitchFamily="2" charset="2"/>
              <a:buChar char="Ø"/>
            </a:pPr>
            <a:r>
              <a:rPr lang="en-US" sz="1200" dirty="0">
                <a:solidFill>
                  <a:schemeClr val="tx1"/>
                </a:solidFill>
                <a:latin typeface="Lora" pitchFamily="2" charset="0"/>
              </a:rPr>
              <a:t>Study on cost aggregation parameter </a:t>
            </a:r>
            <a:r>
              <a:rPr lang="en-US" sz="1200" b="1" dirty="0">
                <a:solidFill>
                  <a:schemeClr val="tx1"/>
                </a:solidFill>
                <a:latin typeface="Lora" pitchFamily="2" charset="0"/>
              </a:rPr>
              <a:t>d</a:t>
            </a:r>
          </a:p>
          <a:p>
            <a:pPr lvl="1">
              <a:lnSpc>
                <a:spcPct val="105000"/>
              </a:lnSpc>
              <a:spcAft>
                <a:spcPts val="600"/>
              </a:spcAft>
              <a:buClr>
                <a:srgbClr val="000000"/>
              </a:buClr>
              <a:buFont typeface="Wingdings" panose="05000000000000000000" pitchFamily="2" charset="2"/>
              <a:buChar char="Ø"/>
            </a:pPr>
            <a:r>
              <a:rPr lang="en-US" sz="1200" dirty="0">
                <a:solidFill>
                  <a:schemeClr val="tx1"/>
                </a:solidFill>
                <a:latin typeface="Lora" pitchFamily="2" charset="0"/>
              </a:rPr>
              <a:t>Relative state</a:t>
            </a:r>
          </a:p>
          <a:p>
            <a:pPr lvl="1">
              <a:lnSpc>
                <a:spcPct val="105000"/>
              </a:lnSpc>
              <a:spcAft>
                <a:spcPts val="600"/>
              </a:spcAft>
              <a:buClr>
                <a:srgbClr val="000000"/>
              </a:buClr>
              <a:buFont typeface="Wingdings" panose="05000000000000000000" pitchFamily="2" charset="2"/>
              <a:buChar char="Ø"/>
            </a:pPr>
            <a:r>
              <a:rPr lang="en-US" sz="1200" dirty="0">
                <a:solidFill>
                  <a:schemeClr val="tx1"/>
                </a:solidFill>
                <a:latin typeface="Lora" pitchFamily="2" charset="0"/>
              </a:rPr>
              <a:t>Study on trials</a:t>
            </a:r>
          </a:p>
          <a:p>
            <a:pPr>
              <a:lnSpc>
                <a:spcPct val="105000"/>
              </a:lnSpc>
              <a:spcAft>
                <a:spcPts val="600"/>
              </a:spcAft>
              <a:buClr>
                <a:srgbClr val="000000"/>
              </a:buClr>
              <a:buFont typeface="Lora"/>
              <a:buChar char="❖"/>
            </a:pPr>
            <a:r>
              <a:rPr lang="en-US" sz="1200" dirty="0">
                <a:solidFill>
                  <a:schemeClr val="tx1"/>
                </a:solidFill>
                <a:latin typeface="Lora" pitchFamily="2" charset="0"/>
              </a:rPr>
              <a:t>Trajectory tracking – 1D</a:t>
            </a:r>
          </a:p>
          <a:p>
            <a:pPr lvl="1">
              <a:lnSpc>
                <a:spcPct val="105000"/>
              </a:lnSpc>
              <a:spcAft>
                <a:spcPts val="600"/>
              </a:spcAft>
              <a:buClr>
                <a:srgbClr val="000000"/>
              </a:buClr>
              <a:buFont typeface="Wingdings" panose="05000000000000000000" pitchFamily="2" charset="2"/>
              <a:buChar char="Ø"/>
            </a:pPr>
            <a:r>
              <a:rPr lang="en-US" sz="1200" dirty="0">
                <a:solidFill>
                  <a:schemeClr val="tx1"/>
                </a:solidFill>
                <a:latin typeface="Lora" pitchFamily="2" charset="0"/>
              </a:rPr>
              <a:t>Unitary Step</a:t>
            </a:r>
          </a:p>
          <a:p>
            <a:pPr lvl="1">
              <a:lnSpc>
                <a:spcPct val="105000"/>
              </a:lnSpc>
              <a:spcAft>
                <a:spcPts val="600"/>
              </a:spcAft>
              <a:buClr>
                <a:srgbClr val="000000"/>
              </a:buClr>
              <a:buFont typeface="Wingdings" panose="05000000000000000000" pitchFamily="2" charset="2"/>
              <a:buChar char="Ø"/>
            </a:pPr>
            <a:r>
              <a:rPr lang="en-US" sz="1200" dirty="0">
                <a:solidFill>
                  <a:schemeClr val="tx1"/>
                </a:solidFill>
                <a:latin typeface="Lora" pitchFamily="2" charset="0"/>
              </a:rPr>
              <a:t>Ramp </a:t>
            </a:r>
          </a:p>
          <a:p>
            <a:pPr lvl="1">
              <a:lnSpc>
                <a:spcPct val="105000"/>
              </a:lnSpc>
              <a:spcAft>
                <a:spcPts val="600"/>
              </a:spcAft>
              <a:buClr>
                <a:srgbClr val="000000"/>
              </a:buClr>
              <a:buFont typeface="Wingdings" panose="05000000000000000000" pitchFamily="2" charset="2"/>
              <a:buChar char="Ø"/>
            </a:pPr>
            <a:r>
              <a:rPr lang="en-US" sz="1200" dirty="0">
                <a:solidFill>
                  <a:schemeClr val="tx1"/>
                </a:solidFill>
                <a:latin typeface="Lora" pitchFamily="2" charset="0"/>
              </a:rPr>
              <a:t>Bell Curve</a:t>
            </a:r>
          </a:p>
          <a:p>
            <a:pPr>
              <a:lnSpc>
                <a:spcPct val="105000"/>
              </a:lnSpc>
              <a:spcAft>
                <a:spcPts val="600"/>
              </a:spcAft>
              <a:buClr>
                <a:srgbClr val="000000"/>
              </a:buClr>
              <a:buFont typeface="Lora"/>
              <a:buChar char="❖"/>
            </a:pPr>
            <a:r>
              <a:rPr lang="en-US" sz="1200" dirty="0">
                <a:solidFill>
                  <a:schemeClr val="tx1"/>
                </a:solidFill>
                <a:latin typeface="Lora" pitchFamily="2" charset="0"/>
              </a:rPr>
              <a:t>Trajectory tracking – 2D</a:t>
            </a:r>
          </a:p>
          <a:p>
            <a:pPr lvl="1">
              <a:lnSpc>
                <a:spcPct val="105000"/>
              </a:lnSpc>
              <a:spcAft>
                <a:spcPts val="600"/>
              </a:spcAft>
              <a:buClr>
                <a:srgbClr val="000000"/>
              </a:buClr>
              <a:buFont typeface="Wingdings" panose="05000000000000000000" pitchFamily="2" charset="2"/>
              <a:buChar char="Ø"/>
            </a:pPr>
            <a:r>
              <a:rPr lang="en-US" sz="1200" dirty="0">
                <a:solidFill>
                  <a:schemeClr val="tx1"/>
                </a:solidFill>
                <a:latin typeface="Lora" pitchFamily="2" charset="0"/>
              </a:rPr>
              <a:t>Circular Trajectory (x &amp; Y Directions)</a:t>
            </a:r>
          </a:p>
        </p:txBody>
      </p:sp>
      <p:sp>
        <p:nvSpPr>
          <p:cNvPr id="3" name="Slide Number Placeholder 2">
            <a:extLst>
              <a:ext uri="{FF2B5EF4-FFF2-40B4-BE49-F238E27FC236}">
                <a16:creationId xmlns:a16="http://schemas.microsoft.com/office/drawing/2014/main" id="{BF44893E-F6FC-4F73-9E67-9F9A99EE05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290324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17D4-711B-4EFA-9E6A-D2FA193C9518}"/>
              </a:ext>
            </a:extLst>
          </p:cNvPr>
          <p:cNvSpPr>
            <a:spLocks noGrp="1"/>
          </p:cNvSpPr>
          <p:nvPr>
            <p:ph type="title"/>
          </p:nvPr>
        </p:nvSpPr>
        <p:spPr>
          <a:xfrm>
            <a:off x="439290" y="255181"/>
            <a:ext cx="8205945" cy="841301"/>
          </a:xfrm>
        </p:spPr>
        <p:txBody>
          <a:bodyPr>
            <a:normAutofit/>
          </a:bodyPr>
          <a:lstStyle/>
          <a:p>
            <a:pPr>
              <a:lnSpc>
                <a:spcPct val="105000"/>
              </a:lnSpc>
              <a:spcAft>
                <a:spcPts val="600"/>
              </a:spcAft>
              <a:buClr>
                <a:srgbClr val="000000"/>
              </a:buClr>
            </a:pPr>
            <a:r>
              <a:rPr lang="en-US" sz="2800" dirty="0">
                <a:solidFill>
                  <a:schemeClr val="tx1"/>
                </a:solidFill>
                <a:latin typeface="Lora" pitchFamily="2" charset="0"/>
              </a:rPr>
              <a:t>Study on cost function parameter α</a:t>
            </a:r>
            <a:endParaRPr lang="en-US" sz="2800" b="1" dirty="0">
              <a:solidFill>
                <a:schemeClr val="tx1"/>
              </a:solidFill>
              <a:latin typeface="Lora" pitchFamily="2" charset="0"/>
            </a:endParaRPr>
          </a:p>
        </p:txBody>
      </p:sp>
      <p:sp>
        <p:nvSpPr>
          <p:cNvPr id="4" name="Slide Number Placeholder 3">
            <a:extLst>
              <a:ext uri="{FF2B5EF4-FFF2-40B4-BE49-F238E27FC236}">
                <a16:creationId xmlns:a16="http://schemas.microsoft.com/office/drawing/2014/main" id="{95A4DA72-82C1-46A8-B048-E775BDF23B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7" name="TextBox 6">
            <a:extLst>
              <a:ext uri="{FF2B5EF4-FFF2-40B4-BE49-F238E27FC236}">
                <a16:creationId xmlns:a16="http://schemas.microsoft.com/office/drawing/2014/main" id="{54E36083-8220-48BD-8E26-EFD4205CAA77}"/>
              </a:ext>
            </a:extLst>
          </p:cNvPr>
          <p:cNvSpPr txBox="1"/>
          <p:nvPr/>
        </p:nvSpPr>
        <p:spPr>
          <a:xfrm>
            <a:off x="5159001" y="1552150"/>
            <a:ext cx="3587807" cy="1569660"/>
          </a:xfrm>
          <a:prstGeom prst="rect">
            <a:avLst/>
          </a:prstGeom>
          <a:noFill/>
        </p:spPr>
        <p:txBody>
          <a:bodyPr wrap="square" rtlCol="0">
            <a:spAutoFit/>
          </a:bodyPr>
          <a:lstStyle/>
          <a:p>
            <a:pPr marL="165735" lvl="0" algn="l" rtl="0">
              <a:spcBef>
                <a:spcPts val="0"/>
              </a:spcBef>
              <a:spcAft>
                <a:spcPts val="0"/>
              </a:spcAft>
              <a:buClr>
                <a:schemeClr val="dk1"/>
              </a:buClr>
              <a:buSzPts val="990"/>
            </a:pPr>
            <a:endParaRPr lang="en-US" sz="1600" dirty="0">
              <a:solidFill>
                <a:schemeClr val="dk1"/>
              </a:solidFill>
              <a:latin typeface="Lora"/>
              <a:ea typeface="Lora"/>
              <a:cs typeface="Lora"/>
              <a:sym typeface="Lora"/>
            </a:endParaRPr>
          </a:p>
          <a:p>
            <a:pPr marL="457200" indent="-291465">
              <a:buClr>
                <a:schemeClr val="dk1"/>
              </a:buClr>
              <a:buSzPts val="990"/>
              <a:buFont typeface="Arial"/>
              <a:buChar char="★"/>
            </a:pPr>
            <a:endParaRPr lang="en-US" sz="1600" dirty="0">
              <a:solidFill>
                <a:schemeClr val="dk1"/>
              </a:solidFill>
              <a:latin typeface="Lora"/>
              <a:ea typeface="Lora"/>
              <a:cs typeface="Lora"/>
              <a:sym typeface="Lora"/>
            </a:endParaRPr>
          </a:p>
          <a:p>
            <a:pPr marL="165735">
              <a:buClr>
                <a:schemeClr val="dk1"/>
              </a:buClr>
              <a:buSzPts val="990"/>
            </a:pPr>
            <a:endParaRPr lang="en-US" sz="1600" dirty="0">
              <a:solidFill>
                <a:schemeClr val="dk1"/>
              </a:solidFill>
              <a:latin typeface="Lora"/>
              <a:ea typeface="Lora"/>
              <a:cs typeface="Lora"/>
              <a:sym typeface="Lora"/>
            </a:endParaRPr>
          </a:p>
          <a:p>
            <a:pPr marL="457200" indent="-291465">
              <a:buClr>
                <a:schemeClr val="dk1"/>
              </a:buClr>
              <a:buSzPts val="990"/>
              <a:buFont typeface="Arial"/>
              <a:buChar char="★"/>
            </a:pPr>
            <a:r>
              <a:rPr lang="en-US" sz="1600" dirty="0">
                <a:solidFill>
                  <a:schemeClr val="dk1"/>
                </a:solidFill>
                <a:latin typeface="Lora"/>
                <a:ea typeface="Lora"/>
                <a:cs typeface="Lora"/>
                <a:sym typeface="Lora"/>
              </a:rPr>
              <a:t>The empirical study revealed a value of </a:t>
            </a:r>
            <a:r>
              <a:rPr lang="en-US" sz="1600" b="1" dirty="0">
                <a:solidFill>
                  <a:schemeClr val="dk1"/>
                </a:solidFill>
                <a:latin typeface="Lora"/>
                <a:ea typeface="Lora"/>
                <a:cs typeface="Lora"/>
                <a:sym typeface="Lora"/>
              </a:rPr>
              <a:t>α = 0.0035</a:t>
            </a:r>
            <a:r>
              <a:rPr lang="en-US" sz="1600" dirty="0">
                <a:solidFill>
                  <a:schemeClr val="dk1"/>
                </a:solidFill>
                <a:latin typeface="Lora"/>
                <a:ea typeface="Lora"/>
                <a:cs typeface="Lora"/>
                <a:sym typeface="Lora"/>
              </a:rPr>
              <a:t> to give a critically damped response.</a:t>
            </a:r>
            <a:endParaRPr lang="en-US" sz="1600" dirty="0">
              <a:solidFill>
                <a:schemeClr val="dk1"/>
              </a:solidFill>
              <a:latin typeface="Lora"/>
              <a:sym typeface="Lora"/>
            </a:endParaRPr>
          </a:p>
        </p:txBody>
      </p:sp>
      <p:sp>
        <p:nvSpPr>
          <p:cNvPr id="10" name="Frame 9">
            <a:extLst>
              <a:ext uri="{FF2B5EF4-FFF2-40B4-BE49-F238E27FC236}">
                <a16:creationId xmlns:a16="http://schemas.microsoft.com/office/drawing/2014/main" id="{28816D90-5537-4C0C-AD67-3F22610FE0D3}"/>
              </a:ext>
            </a:extLst>
          </p:cNvPr>
          <p:cNvSpPr/>
          <p:nvPr/>
        </p:nvSpPr>
        <p:spPr>
          <a:xfrm>
            <a:off x="5159001" y="1552149"/>
            <a:ext cx="3705013" cy="1743943"/>
          </a:xfrm>
          <a:prstGeom prst="frame">
            <a:avLst>
              <a:gd name="adj1" fmla="val 2061"/>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45A614-96DB-4916-82A4-20F6EA00B92A}"/>
                  </a:ext>
                </a:extLst>
              </p:cNvPr>
              <p:cNvSpPr txBox="1"/>
              <p:nvPr/>
            </p:nvSpPr>
            <p:spPr>
              <a:xfrm>
                <a:off x="4873092" y="1631884"/>
                <a:ext cx="4148066" cy="462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400" b="1" i="1" smtClean="0">
                          <a:latin typeface="Cambria Math" panose="02040503050406030204" pitchFamily="18" charset="0"/>
                        </a:rPr>
                        <m:t>𝑪</m:t>
                      </m:r>
                      <m:d>
                        <m:dPr>
                          <m:ctrlPr>
                            <a:rPr lang="fr-FR" sz="1400" b="1" i="1" smtClean="0">
                              <a:latin typeface="Cambria Math" panose="02040503050406030204" pitchFamily="18" charset="0"/>
                            </a:rPr>
                          </m:ctrlPr>
                        </m:dPr>
                        <m:e>
                          <m:r>
                            <a:rPr lang="fr-FR" sz="1400" b="1" i="1" smtClean="0">
                              <a:latin typeface="Cambria Math" panose="02040503050406030204" pitchFamily="18" charset="0"/>
                            </a:rPr>
                            <m:t>𝒔</m:t>
                          </m:r>
                          <m:r>
                            <a:rPr lang="fr-FR" sz="1400" b="1" i="1" smtClean="0">
                              <a:latin typeface="Cambria Math" panose="02040503050406030204" pitchFamily="18" charset="0"/>
                            </a:rPr>
                            <m:t>,</m:t>
                          </m:r>
                          <m:r>
                            <a:rPr lang="fr-FR" sz="1400" b="1" i="1" smtClean="0">
                              <a:latin typeface="Cambria Math" panose="02040503050406030204" pitchFamily="18" charset="0"/>
                            </a:rPr>
                            <m:t>𝒕</m:t>
                          </m:r>
                        </m:e>
                      </m:d>
                      <m:r>
                        <a:rPr lang="fr-FR" sz="1400" b="1" i="1" smtClean="0">
                          <a:latin typeface="Cambria Math" panose="02040503050406030204" pitchFamily="18" charset="0"/>
                        </a:rPr>
                        <m:t>=</m:t>
                      </m:r>
                      <m:sSup>
                        <m:sSupPr>
                          <m:ctrlPr>
                            <a:rPr lang="fr-FR" sz="1400" b="1" i="1" smtClean="0">
                              <a:latin typeface="Cambria Math" panose="02040503050406030204" pitchFamily="18" charset="0"/>
                            </a:rPr>
                          </m:ctrlPr>
                        </m:sSupPr>
                        <m:e>
                          <m:d>
                            <m:dPr>
                              <m:ctrlPr>
                                <a:rPr lang="fr-FR" sz="1400" b="1" i="1" smtClean="0">
                                  <a:latin typeface="Cambria Math" panose="02040503050406030204" pitchFamily="18" charset="0"/>
                                </a:rPr>
                              </m:ctrlPr>
                            </m:dPr>
                            <m:e>
                              <m:sSub>
                                <m:sSubPr>
                                  <m:ctrlPr>
                                    <a:rPr lang="fr-FR" sz="1400" b="1" i="1" smtClean="0">
                                      <a:latin typeface="Cambria Math" panose="02040503050406030204" pitchFamily="18" charset="0"/>
                                    </a:rPr>
                                  </m:ctrlPr>
                                </m:sSubPr>
                                <m:e>
                                  <m:r>
                                    <a:rPr lang="fr-FR" sz="1400" b="1" i="1" smtClean="0">
                                      <a:latin typeface="Cambria Math" panose="02040503050406030204" pitchFamily="18" charset="0"/>
                                    </a:rPr>
                                    <m:t>𝒙</m:t>
                                  </m:r>
                                </m:e>
                                <m:sub>
                                  <m:r>
                                    <a:rPr lang="fr-FR" sz="1400" b="1" i="1" smtClean="0">
                                      <a:latin typeface="Cambria Math" panose="02040503050406030204" pitchFamily="18" charset="0"/>
                                    </a:rPr>
                                    <m:t>𝒑𝒐𝒔</m:t>
                                  </m:r>
                                </m:sub>
                              </m:sSub>
                              <m:d>
                                <m:dPr>
                                  <m:ctrlPr>
                                    <a:rPr lang="fr-FR" sz="1400" b="1" i="1" smtClean="0">
                                      <a:latin typeface="Cambria Math" panose="02040503050406030204" pitchFamily="18" charset="0"/>
                                    </a:rPr>
                                  </m:ctrlPr>
                                </m:dPr>
                                <m:e>
                                  <m:r>
                                    <a:rPr lang="fr-FR" sz="1400" b="1" i="1" smtClean="0">
                                      <a:latin typeface="Cambria Math" panose="02040503050406030204" pitchFamily="18" charset="0"/>
                                    </a:rPr>
                                    <m:t>𝒕</m:t>
                                  </m:r>
                                </m:e>
                              </m:d>
                              <m:r>
                                <a:rPr lang="fr-FR" sz="1400" b="1" i="1" smtClean="0">
                                  <a:latin typeface="Cambria Math" panose="02040503050406030204" pitchFamily="18" charset="0"/>
                                </a:rPr>
                                <m:t>−</m:t>
                              </m:r>
                              <m:sSub>
                                <m:sSubPr>
                                  <m:ctrlPr>
                                    <a:rPr lang="fr-FR" sz="1400" b="1" i="1" smtClean="0">
                                      <a:latin typeface="Cambria Math" panose="02040503050406030204" pitchFamily="18" charset="0"/>
                                    </a:rPr>
                                  </m:ctrlPr>
                                </m:sSubPr>
                                <m:e>
                                  <m:r>
                                    <a:rPr lang="fr-FR" sz="1400" b="1" i="1" smtClean="0">
                                      <a:latin typeface="Cambria Math" panose="02040503050406030204" pitchFamily="18" charset="0"/>
                                    </a:rPr>
                                    <m:t>𝒙</m:t>
                                  </m:r>
                                </m:e>
                                <m:sub>
                                  <m:r>
                                    <a:rPr lang="fr-FR" sz="1400" b="1" i="1" smtClean="0">
                                      <a:latin typeface="Cambria Math" panose="02040503050406030204" pitchFamily="18" charset="0"/>
                                    </a:rPr>
                                    <m:t>𝒑𝒐𝒔</m:t>
                                  </m:r>
                                  <m:r>
                                    <a:rPr lang="fr-FR" sz="1400" b="1" i="1" smtClean="0">
                                      <a:latin typeface="Cambria Math" panose="02040503050406030204" pitchFamily="18" charset="0"/>
                                    </a:rPr>
                                    <m:t>−</m:t>
                                  </m:r>
                                  <m:r>
                                    <a:rPr lang="fr-FR" sz="1400" b="1" i="1" smtClean="0">
                                      <a:latin typeface="Cambria Math" panose="02040503050406030204" pitchFamily="18" charset="0"/>
                                    </a:rPr>
                                    <m:t>𝒓𝒆𝒇</m:t>
                                  </m:r>
                                </m:sub>
                              </m:sSub>
                              <m:d>
                                <m:dPr>
                                  <m:ctrlPr>
                                    <a:rPr lang="fr-FR" sz="1400" b="1" i="1" smtClean="0">
                                      <a:latin typeface="Cambria Math" panose="02040503050406030204" pitchFamily="18" charset="0"/>
                                    </a:rPr>
                                  </m:ctrlPr>
                                </m:dPr>
                                <m:e>
                                  <m:r>
                                    <a:rPr lang="fr-FR" sz="1400" b="1" i="1" smtClean="0">
                                      <a:latin typeface="Cambria Math" panose="02040503050406030204" pitchFamily="18" charset="0"/>
                                    </a:rPr>
                                    <m:t>𝒕</m:t>
                                  </m:r>
                                </m:e>
                              </m:d>
                            </m:e>
                          </m:d>
                        </m:e>
                        <m:sup>
                          <m:r>
                            <a:rPr lang="fr-FR" sz="1400" b="1" i="1" smtClean="0">
                              <a:latin typeface="Cambria Math" panose="02040503050406030204" pitchFamily="18" charset="0"/>
                            </a:rPr>
                            <m:t>𝟐</m:t>
                          </m:r>
                        </m:sup>
                      </m:sSup>
                      <m:r>
                        <a:rPr lang="fr-FR" sz="1400" b="1" i="1" smtClean="0">
                          <a:latin typeface="Cambria Math" panose="02040503050406030204" pitchFamily="18" charset="0"/>
                        </a:rPr>
                        <m:t>+</m:t>
                      </m:r>
                      <m:r>
                        <a:rPr lang="fr-FR" sz="1400" b="1" i="1" smtClean="0">
                          <a:latin typeface="Cambria Math" panose="02040503050406030204" pitchFamily="18" charset="0"/>
                        </a:rPr>
                        <m:t>𝜶</m:t>
                      </m:r>
                      <m:sSubSup>
                        <m:sSubSupPr>
                          <m:ctrlPr>
                            <a:rPr lang="fr-FR" sz="1400" b="1" i="1" smtClean="0">
                              <a:latin typeface="Cambria Math" panose="02040503050406030204" pitchFamily="18" charset="0"/>
                            </a:rPr>
                          </m:ctrlPr>
                        </m:sSubSupPr>
                        <m:e>
                          <m:r>
                            <a:rPr lang="fr-FR" sz="1400" b="1" i="1" smtClean="0">
                              <a:latin typeface="Cambria Math" panose="02040503050406030204" pitchFamily="18" charset="0"/>
                            </a:rPr>
                            <m:t>𝒙</m:t>
                          </m:r>
                        </m:e>
                        <m:sub>
                          <m:r>
                            <a:rPr lang="fr-FR" sz="1400" b="1" i="1" smtClean="0">
                              <a:latin typeface="Cambria Math" panose="02040503050406030204" pitchFamily="18" charset="0"/>
                            </a:rPr>
                            <m:t>𝒗𝒆𝒍</m:t>
                          </m:r>
                        </m:sub>
                        <m:sup>
                          <m:r>
                            <a:rPr lang="fr-FR" sz="1400" b="1" i="1" smtClean="0">
                              <a:latin typeface="Cambria Math" panose="02040503050406030204" pitchFamily="18" charset="0"/>
                            </a:rPr>
                            <m:t>𝟐</m:t>
                          </m:r>
                        </m:sup>
                      </m:sSubSup>
                    </m:oMath>
                  </m:oMathPara>
                </a14:m>
                <a:endParaRPr lang="en-IN" sz="1400" b="1" dirty="0"/>
              </a:p>
            </p:txBody>
          </p:sp>
        </mc:Choice>
        <mc:Fallback xmlns="">
          <p:sp>
            <p:nvSpPr>
              <p:cNvPr id="9" name="TextBox 8">
                <a:extLst>
                  <a:ext uri="{FF2B5EF4-FFF2-40B4-BE49-F238E27FC236}">
                    <a16:creationId xmlns:a16="http://schemas.microsoft.com/office/drawing/2014/main" id="{BE45A614-96DB-4916-82A4-20F6EA00B92A}"/>
                  </a:ext>
                </a:extLst>
              </p:cNvPr>
              <p:cNvSpPr txBox="1">
                <a:spLocks noRot="1" noChangeAspect="1" noMove="1" noResize="1" noEditPoints="1" noAdjustHandles="1" noChangeArrowheads="1" noChangeShapeType="1" noTextEdit="1"/>
              </p:cNvSpPr>
              <p:nvPr/>
            </p:nvSpPr>
            <p:spPr>
              <a:xfrm>
                <a:off x="4873092" y="1631884"/>
                <a:ext cx="4148066" cy="462755"/>
              </a:xfrm>
              <a:prstGeom prst="rect">
                <a:avLst/>
              </a:prstGeom>
              <a:blipFill>
                <a:blip r:embed="rId4"/>
                <a:stretch>
                  <a:fillRect/>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9EF40D6F-44F8-1700-056F-908B03199AD0}"/>
              </a:ext>
            </a:extLst>
          </p:cNvPr>
          <p:cNvPicPr>
            <a:picLocks noChangeAspect="1"/>
          </p:cNvPicPr>
          <p:nvPr/>
        </p:nvPicPr>
        <p:blipFill rotWithShape="1">
          <a:blip r:embed="rId5"/>
          <a:srcRect t="8457" r="41778" b="1593"/>
          <a:stretch/>
        </p:blipFill>
        <p:spPr>
          <a:xfrm>
            <a:off x="388780" y="1229170"/>
            <a:ext cx="4327168" cy="3308964"/>
          </a:xfrm>
          <a:prstGeom prst="rect">
            <a:avLst/>
          </a:prstGeom>
        </p:spPr>
      </p:pic>
    </p:spTree>
    <p:extLst>
      <p:ext uri="{BB962C8B-B14F-4D97-AF65-F5344CB8AC3E}">
        <p14:creationId xmlns:p14="http://schemas.microsoft.com/office/powerpoint/2010/main" val="119852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17D4-711B-4EFA-9E6A-D2FA193C9518}"/>
              </a:ext>
            </a:extLst>
          </p:cNvPr>
          <p:cNvSpPr>
            <a:spLocks noGrp="1"/>
          </p:cNvSpPr>
          <p:nvPr>
            <p:ph type="title"/>
          </p:nvPr>
        </p:nvSpPr>
        <p:spPr>
          <a:xfrm>
            <a:off x="306337" y="73393"/>
            <a:ext cx="6792782" cy="975431"/>
          </a:xfrm>
        </p:spPr>
        <p:txBody>
          <a:bodyPr>
            <a:noAutofit/>
          </a:bodyPr>
          <a:lstStyle/>
          <a:p>
            <a:pPr>
              <a:lnSpc>
                <a:spcPct val="105000"/>
              </a:lnSpc>
              <a:spcAft>
                <a:spcPts val="600"/>
              </a:spcAft>
              <a:buClr>
                <a:srgbClr val="000000"/>
              </a:buClr>
            </a:pPr>
            <a:r>
              <a:rPr lang="en-US">
                <a:solidFill>
                  <a:schemeClr val="tx1"/>
                </a:solidFill>
                <a:latin typeface="Lora" pitchFamily="2" charset="0"/>
              </a:rPr>
              <a:t>Study on cost aggregation parameter </a:t>
            </a:r>
            <a:r>
              <a:rPr lang="en-US" b="1">
                <a:solidFill>
                  <a:schemeClr val="tx1"/>
                </a:solidFill>
                <a:latin typeface="Lora" pitchFamily="2" charset="0"/>
              </a:rPr>
              <a:t>d</a:t>
            </a:r>
            <a:endParaRPr lang="en-US">
              <a:solidFill>
                <a:schemeClr val="tx1"/>
              </a:solidFill>
              <a:latin typeface="Lora" pitchFamily="2" charset="0"/>
            </a:endParaRPr>
          </a:p>
        </p:txBody>
      </p:sp>
      <p:sp>
        <p:nvSpPr>
          <p:cNvPr id="4" name="Slide Number Placeholder 3">
            <a:extLst>
              <a:ext uri="{FF2B5EF4-FFF2-40B4-BE49-F238E27FC236}">
                <a16:creationId xmlns:a16="http://schemas.microsoft.com/office/drawing/2014/main" id="{95A4DA72-82C1-46A8-B048-E775BDF23B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7" name="TextBox 6">
            <a:extLst>
              <a:ext uri="{FF2B5EF4-FFF2-40B4-BE49-F238E27FC236}">
                <a16:creationId xmlns:a16="http://schemas.microsoft.com/office/drawing/2014/main" id="{54E36083-8220-48BD-8E26-EFD4205CAA77}"/>
              </a:ext>
            </a:extLst>
          </p:cNvPr>
          <p:cNvSpPr txBox="1"/>
          <p:nvPr/>
        </p:nvSpPr>
        <p:spPr>
          <a:xfrm>
            <a:off x="396091" y="2725320"/>
            <a:ext cx="4148705" cy="2308324"/>
          </a:xfrm>
          <a:prstGeom prst="rect">
            <a:avLst/>
          </a:prstGeom>
          <a:noFill/>
        </p:spPr>
        <p:txBody>
          <a:bodyPr wrap="square" rtlCol="0">
            <a:spAutoFit/>
          </a:bodyPr>
          <a:lstStyle/>
          <a:p>
            <a:pPr marL="457200" lvl="0" indent="-291465" algn="l" rtl="0">
              <a:spcBef>
                <a:spcPts val="0"/>
              </a:spcBef>
              <a:spcAft>
                <a:spcPts val="0"/>
              </a:spcAft>
              <a:buClr>
                <a:schemeClr val="dk1"/>
              </a:buClr>
              <a:buSzPts val="990"/>
              <a:buFont typeface="Wingdings" panose="05000000000000000000" pitchFamily="2" charset="2"/>
              <a:buChar char="Ø"/>
            </a:pPr>
            <a:endParaRPr lang="en-US" sz="1600" dirty="0">
              <a:solidFill>
                <a:schemeClr val="dk1"/>
              </a:solidFill>
              <a:latin typeface="Lora"/>
              <a:ea typeface="Lora"/>
              <a:cs typeface="Lora"/>
              <a:sym typeface="Lora"/>
            </a:endParaRPr>
          </a:p>
          <a:p>
            <a:pPr marL="457200" lvl="0" indent="-291465" algn="just" rtl="0">
              <a:spcBef>
                <a:spcPts val="0"/>
              </a:spcBef>
              <a:spcAft>
                <a:spcPts val="0"/>
              </a:spcAft>
              <a:buClr>
                <a:schemeClr val="dk1"/>
              </a:buClr>
              <a:buSzPts val="990"/>
              <a:buFont typeface="Wingdings" panose="05000000000000000000" pitchFamily="2" charset="2"/>
              <a:buChar char="Ø"/>
            </a:pPr>
            <a:r>
              <a:rPr lang="en-US" sz="1600" dirty="0">
                <a:solidFill>
                  <a:schemeClr val="dk1"/>
                </a:solidFill>
                <a:latin typeface="Lora"/>
                <a:ea typeface="Lora"/>
                <a:cs typeface="Lora"/>
                <a:sym typeface="Lora"/>
              </a:rPr>
              <a:t>Strong aggregation leads to loss of information about other states. </a:t>
            </a:r>
          </a:p>
          <a:p>
            <a:pPr marL="165735" lvl="0" algn="just" rtl="0">
              <a:spcBef>
                <a:spcPts val="0"/>
              </a:spcBef>
              <a:spcAft>
                <a:spcPts val="0"/>
              </a:spcAft>
              <a:buClr>
                <a:schemeClr val="dk1"/>
              </a:buClr>
              <a:buSzPts val="990"/>
            </a:pPr>
            <a:endParaRPr lang="en-US" sz="1600" dirty="0">
              <a:solidFill>
                <a:schemeClr val="dk1"/>
              </a:solidFill>
              <a:latin typeface="Lora"/>
              <a:ea typeface="Lora"/>
              <a:cs typeface="Lora"/>
              <a:sym typeface="Lora"/>
            </a:endParaRPr>
          </a:p>
          <a:p>
            <a:pPr marL="457200" lvl="0" indent="-291465" algn="just" rtl="0">
              <a:spcBef>
                <a:spcPts val="0"/>
              </a:spcBef>
              <a:spcAft>
                <a:spcPts val="0"/>
              </a:spcAft>
              <a:buClr>
                <a:schemeClr val="dk1"/>
              </a:buClr>
              <a:buSzPts val="990"/>
              <a:buFont typeface="Wingdings" panose="05000000000000000000" pitchFamily="2" charset="2"/>
              <a:buChar char="Ø"/>
            </a:pPr>
            <a:r>
              <a:rPr lang="en-US" sz="1600" b="1" dirty="0">
                <a:solidFill>
                  <a:schemeClr val="dk1"/>
                </a:solidFill>
                <a:latin typeface="Lora"/>
                <a:ea typeface="Lora"/>
                <a:cs typeface="Lora"/>
                <a:sym typeface="Lora"/>
              </a:rPr>
              <a:t>Trade-off in reduction of states and loss of information, leading to a compromise between run-time and performance for the controller. </a:t>
            </a:r>
          </a:p>
          <a:p>
            <a:pPr marL="457200" lvl="0" indent="-291465" algn="l" rtl="0">
              <a:spcBef>
                <a:spcPts val="0"/>
              </a:spcBef>
              <a:spcAft>
                <a:spcPts val="0"/>
              </a:spcAft>
              <a:buClr>
                <a:schemeClr val="dk1"/>
              </a:buClr>
              <a:buSzPts val="990"/>
              <a:buFont typeface="Wingdings" panose="05000000000000000000" pitchFamily="2" charset="2"/>
              <a:buChar char="Ø"/>
            </a:pPr>
            <a:endParaRPr lang="en-US" sz="1600" dirty="0">
              <a:solidFill>
                <a:schemeClr val="dk1"/>
              </a:solidFill>
              <a:latin typeface="Lora"/>
              <a:ea typeface="Lora"/>
              <a:cs typeface="Lora"/>
              <a:sym typeface="Lora"/>
            </a:endParaRPr>
          </a:p>
        </p:txBody>
      </p:sp>
      <p:pic>
        <p:nvPicPr>
          <p:cNvPr id="8" name="Picture 7" descr="Chart, surface chart&#10;&#10;Description automatically generated">
            <a:extLst>
              <a:ext uri="{FF2B5EF4-FFF2-40B4-BE49-F238E27FC236}">
                <a16:creationId xmlns:a16="http://schemas.microsoft.com/office/drawing/2014/main" id="{8E3E165D-181F-44E1-A508-62CAE43C8513}"/>
              </a:ext>
            </a:extLst>
          </p:cNvPr>
          <p:cNvPicPr>
            <a:picLocks noChangeAspect="1"/>
          </p:cNvPicPr>
          <p:nvPr/>
        </p:nvPicPr>
        <p:blipFill>
          <a:blip r:embed="rId3"/>
          <a:stretch>
            <a:fillRect/>
          </a:stretch>
        </p:blipFill>
        <p:spPr>
          <a:xfrm>
            <a:off x="4895313" y="561108"/>
            <a:ext cx="3141179" cy="2355884"/>
          </a:xfrm>
          <a:prstGeom prst="rect">
            <a:avLst/>
          </a:prstGeom>
        </p:spPr>
      </p:pic>
      <p:pic>
        <p:nvPicPr>
          <p:cNvPr id="9" name="Picture 8" descr="Chart, line chart&#10;&#10;Description automatically generated">
            <a:extLst>
              <a:ext uri="{FF2B5EF4-FFF2-40B4-BE49-F238E27FC236}">
                <a16:creationId xmlns:a16="http://schemas.microsoft.com/office/drawing/2014/main" id="{562A2A59-1087-4E1B-A303-0A77E87733DC}"/>
              </a:ext>
            </a:extLst>
          </p:cNvPr>
          <p:cNvPicPr>
            <a:picLocks noChangeAspect="1"/>
          </p:cNvPicPr>
          <p:nvPr/>
        </p:nvPicPr>
        <p:blipFill>
          <a:blip r:embed="rId4"/>
          <a:stretch>
            <a:fillRect/>
          </a:stretch>
        </p:blipFill>
        <p:spPr>
          <a:xfrm>
            <a:off x="5000718" y="2864778"/>
            <a:ext cx="2984331" cy="2238249"/>
          </a:xfrm>
          <a:prstGeom prst="rect">
            <a:avLst/>
          </a:prstGeom>
        </p:spPr>
      </p:pic>
      <p:sp>
        <p:nvSpPr>
          <p:cNvPr id="10" name="Frame 9">
            <a:extLst>
              <a:ext uri="{FF2B5EF4-FFF2-40B4-BE49-F238E27FC236}">
                <a16:creationId xmlns:a16="http://schemas.microsoft.com/office/drawing/2014/main" id="{156AFCF3-DE39-4BA8-BC40-3E468DEF5348}"/>
              </a:ext>
            </a:extLst>
          </p:cNvPr>
          <p:cNvSpPr/>
          <p:nvPr/>
        </p:nvSpPr>
        <p:spPr>
          <a:xfrm>
            <a:off x="501496" y="2803717"/>
            <a:ext cx="4148705" cy="2151529"/>
          </a:xfrm>
          <a:prstGeom prst="frame">
            <a:avLst>
              <a:gd name="adj1" fmla="val 2061"/>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1" name="Picture 10" descr="Diagram&#10;&#10;Description automatically generated">
            <a:extLst>
              <a:ext uri="{FF2B5EF4-FFF2-40B4-BE49-F238E27FC236}">
                <a16:creationId xmlns:a16="http://schemas.microsoft.com/office/drawing/2014/main" id="{97FA06F8-A0C8-4E9C-A5C8-34B5D2C0E327}"/>
              </a:ext>
            </a:extLst>
          </p:cNvPr>
          <p:cNvPicPr>
            <a:picLocks noChangeAspect="1"/>
          </p:cNvPicPr>
          <p:nvPr/>
        </p:nvPicPr>
        <p:blipFill>
          <a:blip r:embed="rId5"/>
          <a:stretch>
            <a:fillRect/>
          </a:stretch>
        </p:blipFill>
        <p:spPr>
          <a:xfrm>
            <a:off x="912718" y="765270"/>
            <a:ext cx="3194962" cy="1756054"/>
          </a:xfrm>
          <a:prstGeom prst="rect">
            <a:avLst/>
          </a:prstGeom>
        </p:spPr>
      </p:pic>
    </p:spTree>
    <p:extLst>
      <p:ext uri="{BB962C8B-B14F-4D97-AF65-F5344CB8AC3E}">
        <p14:creationId xmlns:p14="http://schemas.microsoft.com/office/powerpoint/2010/main" val="669446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17D4-711B-4EFA-9E6A-D2FA193C9518}"/>
              </a:ext>
            </a:extLst>
          </p:cNvPr>
          <p:cNvSpPr>
            <a:spLocks noGrp="1"/>
          </p:cNvSpPr>
          <p:nvPr>
            <p:ph type="title"/>
          </p:nvPr>
        </p:nvSpPr>
        <p:spPr>
          <a:xfrm>
            <a:off x="306337" y="73393"/>
            <a:ext cx="6792782" cy="975431"/>
          </a:xfrm>
        </p:spPr>
        <p:txBody>
          <a:bodyPr>
            <a:noAutofit/>
          </a:bodyPr>
          <a:lstStyle/>
          <a:p>
            <a:pPr>
              <a:lnSpc>
                <a:spcPct val="105000"/>
              </a:lnSpc>
              <a:spcAft>
                <a:spcPts val="600"/>
              </a:spcAft>
              <a:buClr>
                <a:srgbClr val="000000"/>
              </a:buClr>
            </a:pPr>
            <a:r>
              <a:rPr lang="en-US" dirty="0">
                <a:solidFill>
                  <a:schemeClr val="tx1"/>
                </a:solidFill>
                <a:latin typeface="Lora" pitchFamily="2" charset="0"/>
              </a:rPr>
              <a:t>New proposed aggregation</a:t>
            </a:r>
          </a:p>
        </p:txBody>
      </p:sp>
      <p:sp>
        <p:nvSpPr>
          <p:cNvPr id="4" name="Slide Number Placeholder 3">
            <a:extLst>
              <a:ext uri="{FF2B5EF4-FFF2-40B4-BE49-F238E27FC236}">
                <a16:creationId xmlns:a16="http://schemas.microsoft.com/office/drawing/2014/main" id="{95A4DA72-82C1-46A8-B048-E775BDF23B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cxnSp>
        <p:nvCxnSpPr>
          <p:cNvPr id="12" name="Straight Arrow Connector 11">
            <a:extLst>
              <a:ext uri="{FF2B5EF4-FFF2-40B4-BE49-F238E27FC236}">
                <a16:creationId xmlns:a16="http://schemas.microsoft.com/office/drawing/2014/main" id="{61F3655C-8C6D-E731-C4B4-C1C6F4D6A350}"/>
              </a:ext>
            </a:extLst>
          </p:cNvPr>
          <p:cNvCxnSpPr/>
          <p:nvPr/>
        </p:nvCxnSpPr>
        <p:spPr>
          <a:xfrm flipV="1">
            <a:off x="5584771" y="3189471"/>
            <a:ext cx="1492250" cy="6985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871ED586-7307-BC67-B669-0D95A905F868}"/>
              </a:ext>
            </a:extLst>
          </p:cNvPr>
          <p:cNvCxnSpPr/>
          <p:nvPr/>
        </p:nvCxnSpPr>
        <p:spPr>
          <a:xfrm>
            <a:off x="5578421" y="3887971"/>
            <a:ext cx="2393950" cy="2921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665520F0-A912-3E3C-2FF9-3C128B6E28F9}"/>
              </a:ext>
            </a:extLst>
          </p:cNvPr>
          <p:cNvCxnSpPr>
            <a:cxnSpLocks/>
          </p:cNvCxnSpPr>
          <p:nvPr/>
        </p:nvCxnSpPr>
        <p:spPr>
          <a:xfrm>
            <a:off x="7019690" y="3189471"/>
            <a:ext cx="943156" cy="9906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50A6B7-10CB-618A-1037-03E502D7BD26}"/>
                  </a:ext>
                </a:extLst>
              </p:cNvPr>
              <p:cNvSpPr txBox="1"/>
              <p:nvPr/>
            </p:nvSpPr>
            <p:spPr>
              <a:xfrm>
                <a:off x="6264221" y="4110221"/>
                <a:ext cx="901700" cy="3579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pt-BR" b="1" i="1">
                              <a:latin typeface="Cambria Math" panose="02040503050406030204" pitchFamily="18" charset="0"/>
                            </a:rPr>
                            <m:t>𝑿</m:t>
                          </m:r>
                        </m:e>
                        <m:sub>
                          <m:r>
                            <a:rPr lang="pt-BR" b="1" i="1">
                              <a:latin typeface="Cambria Math" panose="02040503050406030204" pitchFamily="18" charset="0"/>
                            </a:rPr>
                            <m:t>𝒑𝒐𝒔</m:t>
                          </m:r>
                          <m:r>
                            <a:rPr lang="pt-BR" b="1" i="1">
                              <a:latin typeface="Cambria Math" panose="02040503050406030204" pitchFamily="18" charset="0"/>
                            </a:rPr>
                            <m:t>−</m:t>
                          </m:r>
                          <m:r>
                            <a:rPr lang="pt-BR" b="1" i="1">
                              <a:latin typeface="Cambria Math" panose="02040503050406030204" pitchFamily="18" charset="0"/>
                            </a:rPr>
                            <m:t>𝒓𝒆𝒇</m:t>
                          </m:r>
                        </m:sub>
                        <m:sup>
                          <m:r>
                            <a:rPr lang="pt-BR" b="1" i="1">
                              <a:latin typeface="Cambria Math" panose="02040503050406030204" pitchFamily="18" charset="0"/>
                            </a:rPr>
                            <m:t>𝒌</m:t>
                          </m:r>
                        </m:sup>
                      </m:sSubSup>
                    </m:oMath>
                  </m:oMathPara>
                </a14:m>
                <a:endParaRPr lang="en-US" b="1" dirty="0">
                  <a:solidFill>
                    <a:schemeClr val="accent4">
                      <a:lumMod val="75000"/>
                    </a:schemeClr>
                  </a:solidFill>
                </a:endParaRPr>
              </a:p>
            </p:txBody>
          </p:sp>
        </mc:Choice>
        <mc:Fallback xmlns="">
          <p:sp>
            <p:nvSpPr>
              <p:cNvPr id="21" name="TextBox 20">
                <a:extLst>
                  <a:ext uri="{FF2B5EF4-FFF2-40B4-BE49-F238E27FC236}">
                    <a16:creationId xmlns:a16="http://schemas.microsoft.com/office/drawing/2014/main" id="{E850A6B7-10CB-618A-1037-03E502D7BD26}"/>
                  </a:ext>
                </a:extLst>
              </p:cNvPr>
              <p:cNvSpPr txBox="1">
                <a:spLocks noRot="1" noChangeAspect="1" noMove="1" noResize="1" noEditPoints="1" noAdjustHandles="1" noChangeArrowheads="1" noChangeShapeType="1" noTextEdit="1"/>
              </p:cNvSpPr>
              <p:nvPr/>
            </p:nvSpPr>
            <p:spPr>
              <a:xfrm>
                <a:off x="6264221" y="4110221"/>
                <a:ext cx="901700" cy="357918"/>
              </a:xfrm>
              <a:prstGeom prst="rect">
                <a:avLst/>
              </a:prstGeom>
              <a:blipFill>
                <a:blip r:embed="rId3"/>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24F341-B377-E177-AB34-116CD05AE8D9}"/>
                  </a:ext>
                </a:extLst>
              </p:cNvPr>
              <p:cNvSpPr txBox="1"/>
              <p:nvPr/>
            </p:nvSpPr>
            <p:spPr>
              <a:xfrm>
                <a:off x="5708519" y="3212972"/>
                <a:ext cx="565227" cy="340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pt-BR" b="1" i="1">
                              <a:latin typeface="Cambria Math" panose="02040503050406030204" pitchFamily="18" charset="0"/>
                            </a:rPr>
                            <m:t>𝑿</m:t>
                          </m:r>
                        </m:e>
                        <m:sub>
                          <m:r>
                            <a:rPr lang="pt-BR" b="1" i="1">
                              <a:latin typeface="Cambria Math" panose="02040503050406030204" pitchFamily="18" charset="0"/>
                            </a:rPr>
                            <m:t>𝒑𝒐𝒔</m:t>
                          </m:r>
                        </m:sub>
                        <m:sup>
                          <m:r>
                            <a:rPr lang="pt-BR" b="1" i="1">
                              <a:latin typeface="Cambria Math" panose="02040503050406030204" pitchFamily="18" charset="0"/>
                            </a:rPr>
                            <m:t>𝒌</m:t>
                          </m:r>
                        </m:sup>
                      </m:sSubSup>
                    </m:oMath>
                  </m:oMathPara>
                </a14:m>
                <a:endParaRPr lang="en-US" b="1" dirty="0"/>
              </a:p>
            </p:txBody>
          </p:sp>
        </mc:Choice>
        <mc:Fallback xmlns="">
          <p:sp>
            <p:nvSpPr>
              <p:cNvPr id="23" name="TextBox 22">
                <a:extLst>
                  <a:ext uri="{FF2B5EF4-FFF2-40B4-BE49-F238E27FC236}">
                    <a16:creationId xmlns:a16="http://schemas.microsoft.com/office/drawing/2014/main" id="{1124F341-B377-E177-AB34-116CD05AE8D9}"/>
                  </a:ext>
                </a:extLst>
              </p:cNvPr>
              <p:cNvSpPr txBox="1">
                <a:spLocks noRot="1" noChangeAspect="1" noMove="1" noResize="1" noEditPoints="1" noAdjustHandles="1" noChangeArrowheads="1" noChangeShapeType="1" noTextEdit="1"/>
              </p:cNvSpPr>
              <p:nvPr/>
            </p:nvSpPr>
            <p:spPr>
              <a:xfrm>
                <a:off x="5708519" y="3212972"/>
                <a:ext cx="565227" cy="34009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BF3C7F-9F19-2408-C005-E416B6836C50}"/>
                  </a:ext>
                </a:extLst>
              </p:cNvPr>
              <p:cNvSpPr txBox="1"/>
              <p:nvPr/>
            </p:nvSpPr>
            <p:spPr>
              <a:xfrm>
                <a:off x="7419740" y="3338020"/>
                <a:ext cx="825500"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solidFill>
                                <a:srgbClr val="836967"/>
                              </a:solidFill>
                              <a:latin typeface="Cambria Math" panose="02040503050406030204" pitchFamily="18" charset="0"/>
                            </a:rPr>
                          </m:ctrlPr>
                        </m:sSubSupPr>
                        <m:e>
                          <m:r>
                            <a:rPr lang="en-US" b="1" i="1">
                              <a:latin typeface="Cambria Math" panose="02040503050406030204" pitchFamily="18" charset="0"/>
                            </a:rPr>
                            <m:t>𝑿</m:t>
                          </m:r>
                        </m:e>
                        <m:sub>
                          <m:r>
                            <a:rPr lang="en-US" b="1" i="1">
                              <a:latin typeface="Cambria Math" panose="02040503050406030204" pitchFamily="18" charset="0"/>
                            </a:rPr>
                            <m:t>𝑹𝒆𝒍</m:t>
                          </m:r>
                        </m:sub>
                        <m:sup>
                          <m:r>
                            <a:rPr lang="en-US" b="1" i="1">
                              <a:latin typeface="Cambria Math" panose="02040503050406030204" pitchFamily="18" charset="0"/>
                            </a:rPr>
                            <m:t>𝒌</m:t>
                          </m:r>
                        </m:sup>
                      </m:sSubSup>
                    </m:oMath>
                  </m:oMathPara>
                </a14:m>
                <a:endParaRPr lang="en-US" b="1" dirty="0"/>
              </a:p>
            </p:txBody>
          </p:sp>
        </mc:Choice>
        <mc:Fallback xmlns="">
          <p:sp>
            <p:nvSpPr>
              <p:cNvPr id="25" name="TextBox 24">
                <a:extLst>
                  <a:ext uri="{FF2B5EF4-FFF2-40B4-BE49-F238E27FC236}">
                    <a16:creationId xmlns:a16="http://schemas.microsoft.com/office/drawing/2014/main" id="{5CBF3C7F-9F19-2408-C005-E416B6836C50}"/>
                  </a:ext>
                </a:extLst>
              </p:cNvPr>
              <p:cNvSpPr txBox="1">
                <a:spLocks noRot="1" noChangeAspect="1" noMove="1" noResize="1" noEditPoints="1" noAdjustHandles="1" noChangeArrowheads="1" noChangeShapeType="1" noTextEdit="1"/>
              </p:cNvSpPr>
              <p:nvPr/>
            </p:nvSpPr>
            <p:spPr>
              <a:xfrm>
                <a:off x="7419740" y="3338020"/>
                <a:ext cx="825500" cy="330219"/>
              </a:xfrm>
              <a:prstGeom prst="rect">
                <a:avLst/>
              </a:prstGeom>
              <a:blipFill>
                <a:blip r:embed="rId5"/>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8CF0CED-09F6-1FF0-A059-3CF760FEA93E}"/>
                  </a:ext>
                </a:extLst>
              </p:cNvPr>
              <p:cNvSpPr txBox="1"/>
              <p:nvPr/>
            </p:nvSpPr>
            <p:spPr>
              <a:xfrm>
                <a:off x="5956246" y="4587706"/>
                <a:ext cx="2241550" cy="348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𝑝𝑜𝑠</m:t>
                          </m:r>
                        </m:sub>
                        <m:sup>
                          <m:r>
                            <a:rPr lang="en-US" i="1">
                              <a:latin typeface="Cambria Math" panose="02040503050406030204" pitchFamily="18" charset="0"/>
                            </a:rPr>
                            <m:t>𝑘</m:t>
                          </m:r>
                        </m:sup>
                      </m:sSubSup>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𝑝𝑜𝑠</m:t>
                          </m:r>
                          <m:r>
                            <a:rPr lang="en-US" i="0">
                              <a:latin typeface="Cambria Math" panose="02040503050406030204" pitchFamily="18" charset="0"/>
                            </a:rPr>
                            <m:t>−</m:t>
                          </m:r>
                          <m:r>
                            <a:rPr lang="en-US" i="1">
                              <a:latin typeface="Cambria Math" panose="02040503050406030204" pitchFamily="18" charset="0"/>
                            </a:rPr>
                            <m:t>𝑟𝑒𝑓</m:t>
                          </m:r>
                        </m:sub>
                        <m:sup>
                          <m:r>
                            <a:rPr lang="en-US" i="1">
                              <a:latin typeface="Cambria Math" panose="02040503050406030204" pitchFamily="18" charset="0"/>
                            </a:rPr>
                            <m:t>𝑘</m:t>
                          </m:r>
                        </m:sup>
                      </m:sSubSup>
                      <m:r>
                        <a:rPr lang="en-US" i="0">
                          <a:latin typeface="Cambria Math" panose="02040503050406030204" pitchFamily="18" charset="0"/>
                        </a:rPr>
                        <m:t>− </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𝑅𝑒𝑙</m:t>
                          </m:r>
                        </m:sub>
                        <m:sup>
                          <m:r>
                            <a:rPr lang="en-US" i="1">
                              <a:latin typeface="Cambria Math" panose="02040503050406030204" pitchFamily="18" charset="0"/>
                            </a:rPr>
                            <m:t>𝑘</m:t>
                          </m:r>
                        </m:sup>
                      </m:sSubSup>
                    </m:oMath>
                  </m:oMathPara>
                </a14:m>
                <a:endParaRPr lang="en-US" dirty="0"/>
              </a:p>
            </p:txBody>
          </p:sp>
        </mc:Choice>
        <mc:Fallback xmlns="">
          <p:sp>
            <p:nvSpPr>
              <p:cNvPr id="27" name="TextBox 26">
                <a:extLst>
                  <a:ext uri="{FF2B5EF4-FFF2-40B4-BE49-F238E27FC236}">
                    <a16:creationId xmlns:a16="http://schemas.microsoft.com/office/drawing/2014/main" id="{D8CF0CED-09F6-1FF0-A059-3CF760FEA93E}"/>
                  </a:ext>
                </a:extLst>
              </p:cNvPr>
              <p:cNvSpPr txBox="1">
                <a:spLocks noRot="1" noChangeAspect="1" noMove="1" noResize="1" noEditPoints="1" noAdjustHandles="1" noChangeArrowheads="1" noChangeShapeType="1" noTextEdit="1"/>
              </p:cNvSpPr>
              <p:nvPr/>
            </p:nvSpPr>
            <p:spPr>
              <a:xfrm>
                <a:off x="5956246" y="4587706"/>
                <a:ext cx="2241550" cy="348300"/>
              </a:xfrm>
              <a:prstGeom prst="rect">
                <a:avLst/>
              </a:prstGeom>
              <a:blipFill>
                <a:blip r:embed="rId6"/>
                <a:stretch>
                  <a:fillRect b="-3509"/>
                </a:stretch>
              </a:blipFill>
            </p:spPr>
            <p:txBody>
              <a:bodyPr/>
              <a:lstStyle/>
              <a:p>
                <a:r>
                  <a:rPr lang="en-US">
                    <a:noFill/>
                  </a:rPr>
                  <a:t> </a:t>
                </a:r>
              </a:p>
            </p:txBody>
          </p:sp>
        </mc:Fallback>
      </mc:AlternateContent>
      <p:sp>
        <p:nvSpPr>
          <p:cNvPr id="28" name="Frame 27">
            <a:extLst>
              <a:ext uri="{FF2B5EF4-FFF2-40B4-BE49-F238E27FC236}">
                <a16:creationId xmlns:a16="http://schemas.microsoft.com/office/drawing/2014/main" id="{BAAE8CAD-3A35-BCF9-F278-F91E6138308E}"/>
              </a:ext>
            </a:extLst>
          </p:cNvPr>
          <p:cNvSpPr/>
          <p:nvPr/>
        </p:nvSpPr>
        <p:spPr>
          <a:xfrm>
            <a:off x="469746" y="2905288"/>
            <a:ext cx="4492829" cy="2151529"/>
          </a:xfrm>
          <a:prstGeom prst="frame">
            <a:avLst>
              <a:gd name="adj1" fmla="val 2061"/>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Frame 28">
            <a:extLst>
              <a:ext uri="{FF2B5EF4-FFF2-40B4-BE49-F238E27FC236}">
                <a16:creationId xmlns:a16="http://schemas.microsoft.com/office/drawing/2014/main" id="{98E71F8B-3AF8-6D38-8A35-5236A4ED8816}"/>
              </a:ext>
            </a:extLst>
          </p:cNvPr>
          <p:cNvSpPr/>
          <p:nvPr/>
        </p:nvSpPr>
        <p:spPr>
          <a:xfrm>
            <a:off x="471940" y="664135"/>
            <a:ext cx="4512887" cy="2151529"/>
          </a:xfrm>
          <a:prstGeom prst="frame">
            <a:avLst>
              <a:gd name="adj1" fmla="val 2061"/>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TextBox 30">
            <a:extLst>
              <a:ext uri="{FF2B5EF4-FFF2-40B4-BE49-F238E27FC236}">
                <a16:creationId xmlns:a16="http://schemas.microsoft.com/office/drawing/2014/main" id="{87E45241-C916-732F-C42A-3036D5FC77C1}"/>
              </a:ext>
            </a:extLst>
          </p:cNvPr>
          <p:cNvSpPr txBox="1"/>
          <p:nvPr/>
        </p:nvSpPr>
        <p:spPr>
          <a:xfrm>
            <a:off x="381000" y="747969"/>
            <a:ext cx="5016500" cy="307777"/>
          </a:xfrm>
          <a:prstGeom prst="rect">
            <a:avLst/>
          </a:prstGeom>
          <a:noFill/>
        </p:spPr>
        <p:txBody>
          <a:bodyPr wrap="square">
            <a:spAutoFit/>
          </a:bodyPr>
          <a:lstStyle/>
          <a:p>
            <a:pPr marL="457200" lvl="0" indent="-291465" algn="just" rtl="0">
              <a:spcBef>
                <a:spcPts val="0"/>
              </a:spcBef>
              <a:spcAft>
                <a:spcPts val="0"/>
              </a:spcAft>
              <a:buClr>
                <a:schemeClr val="dk1"/>
              </a:buClr>
              <a:buSzPts val="990"/>
              <a:buFont typeface="Wingdings" panose="05000000000000000000" pitchFamily="2" charset="2"/>
              <a:buChar char="Ø"/>
            </a:pPr>
            <a:r>
              <a:rPr lang="en-US" sz="1400" dirty="0">
                <a:solidFill>
                  <a:schemeClr val="dk1"/>
                </a:solidFill>
                <a:latin typeface="Lora"/>
                <a:ea typeface="Lora"/>
                <a:cs typeface="Lora"/>
                <a:sym typeface="Lora"/>
              </a:rPr>
              <a:t>Previous </a:t>
            </a:r>
            <a:r>
              <a:rPr lang="en-US" dirty="0">
                <a:solidFill>
                  <a:schemeClr val="dk1"/>
                </a:solidFill>
                <a:latin typeface="Lora"/>
                <a:ea typeface="Lora"/>
                <a:cs typeface="Lora"/>
                <a:sym typeface="Lora"/>
              </a:rPr>
              <a:t>Discrete </a:t>
            </a:r>
            <a:r>
              <a:rPr lang="en-US" sz="1400" dirty="0">
                <a:solidFill>
                  <a:schemeClr val="dk1"/>
                </a:solidFill>
                <a:latin typeface="Lora"/>
                <a:ea typeface="Lora"/>
                <a:cs typeface="Lora"/>
                <a:sym typeface="Lora"/>
              </a:rPr>
              <a:t>model </a:t>
            </a:r>
          </a:p>
        </p:txBody>
      </p:sp>
      <p:sp>
        <p:nvSpPr>
          <p:cNvPr id="32" name="TextBox 31">
            <a:extLst>
              <a:ext uri="{FF2B5EF4-FFF2-40B4-BE49-F238E27FC236}">
                <a16:creationId xmlns:a16="http://schemas.microsoft.com/office/drawing/2014/main" id="{2F492306-2FB1-AA1F-23F4-6B21ADAE3E09}"/>
              </a:ext>
            </a:extLst>
          </p:cNvPr>
          <p:cNvSpPr txBox="1"/>
          <p:nvPr/>
        </p:nvSpPr>
        <p:spPr>
          <a:xfrm>
            <a:off x="381000" y="2983296"/>
            <a:ext cx="2883054" cy="307777"/>
          </a:xfrm>
          <a:prstGeom prst="rect">
            <a:avLst/>
          </a:prstGeom>
          <a:noFill/>
        </p:spPr>
        <p:txBody>
          <a:bodyPr wrap="square">
            <a:spAutoFit/>
          </a:bodyPr>
          <a:lstStyle/>
          <a:p>
            <a:pPr marL="457200" lvl="0" indent="-291465" algn="just" rtl="0">
              <a:spcBef>
                <a:spcPts val="0"/>
              </a:spcBef>
              <a:spcAft>
                <a:spcPts val="0"/>
              </a:spcAft>
              <a:buClr>
                <a:schemeClr val="dk1"/>
              </a:buClr>
              <a:buSzPts val="990"/>
              <a:buFont typeface="Wingdings" panose="05000000000000000000" pitchFamily="2" charset="2"/>
              <a:buChar char="Ø"/>
            </a:pPr>
            <a:r>
              <a:rPr lang="en-US" sz="1400" dirty="0">
                <a:solidFill>
                  <a:schemeClr val="dk1"/>
                </a:solidFill>
                <a:latin typeface="Lora"/>
                <a:ea typeface="Lora"/>
                <a:cs typeface="Lora"/>
                <a:sym typeface="Lora"/>
              </a:rPr>
              <a:t>New </a:t>
            </a:r>
            <a:r>
              <a:rPr lang="en-US" dirty="0">
                <a:solidFill>
                  <a:schemeClr val="dk1"/>
                </a:solidFill>
                <a:latin typeface="Lora"/>
                <a:ea typeface="Lora"/>
                <a:cs typeface="Lora"/>
                <a:sym typeface="Lora"/>
              </a:rPr>
              <a:t>Discrete </a:t>
            </a:r>
            <a:r>
              <a:rPr lang="en-US" sz="1400" dirty="0">
                <a:solidFill>
                  <a:schemeClr val="dk1"/>
                </a:solidFill>
                <a:latin typeface="Lora"/>
                <a:ea typeface="Lora"/>
                <a:cs typeface="Lora"/>
                <a:sym typeface="Lora"/>
              </a:rPr>
              <a:t>model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24BB4A-BCD0-8FA0-C744-772D079F65B0}"/>
                  </a:ext>
                </a:extLst>
              </p:cNvPr>
              <p:cNvSpPr txBox="1"/>
              <p:nvPr/>
            </p:nvSpPr>
            <p:spPr>
              <a:xfrm>
                <a:off x="711200" y="1126832"/>
                <a:ext cx="2393950" cy="3331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𝑝𝑜𝑠</m:t>
                          </m:r>
                        </m:sub>
                        <m:sup>
                          <m:r>
                            <a:rPr lang="en-US" i="1">
                              <a:latin typeface="Cambria Math" panose="02040503050406030204" pitchFamily="18" charset="0"/>
                            </a:rPr>
                            <m:t>𝑘</m:t>
                          </m:r>
                          <m:r>
                            <a:rPr lang="en-US" i="0">
                              <a:latin typeface="Cambria Math" panose="02040503050406030204" pitchFamily="18" charset="0"/>
                            </a:rPr>
                            <m:t>+1</m:t>
                          </m:r>
                        </m:sup>
                      </m:sSubSup>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𝑑𝑖𝑠</m:t>
                          </m:r>
                        </m:sub>
                      </m:sSub>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𝑝𝑜𝑠</m:t>
                          </m:r>
                        </m:sub>
                        <m:sup>
                          <m:r>
                            <a:rPr lang="en-US" i="1">
                              <a:latin typeface="Cambria Math" panose="02040503050406030204" pitchFamily="18" charset="0"/>
                            </a:rPr>
                            <m:t>𝑘</m:t>
                          </m:r>
                        </m:sup>
                      </m:sSubSup>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𝑑𝑖𝑠</m:t>
                          </m:r>
                        </m:sub>
                      </m:sSub>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𝑘</m:t>
                          </m:r>
                        </m:sup>
                      </m:sSup>
                    </m:oMath>
                  </m:oMathPara>
                </a14:m>
                <a:endParaRPr lang="en-US" dirty="0"/>
              </a:p>
            </p:txBody>
          </p:sp>
        </mc:Choice>
        <mc:Fallback xmlns="">
          <p:sp>
            <p:nvSpPr>
              <p:cNvPr id="34" name="TextBox 33">
                <a:extLst>
                  <a:ext uri="{FF2B5EF4-FFF2-40B4-BE49-F238E27FC236}">
                    <a16:creationId xmlns:a16="http://schemas.microsoft.com/office/drawing/2014/main" id="{C224BB4A-BCD0-8FA0-C744-772D079F65B0}"/>
                  </a:ext>
                </a:extLst>
              </p:cNvPr>
              <p:cNvSpPr txBox="1">
                <a:spLocks noRot="1" noChangeAspect="1" noMove="1" noResize="1" noEditPoints="1" noAdjustHandles="1" noChangeArrowheads="1" noChangeShapeType="1" noTextEdit="1"/>
              </p:cNvSpPr>
              <p:nvPr/>
            </p:nvSpPr>
            <p:spPr>
              <a:xfrm>
                <a:off x="711200" y="1126832"/>
                <a:ext cx="2393950" cy="33310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0E8B377-4725-620D-C80E-1D959C6C6E6C}"/>
                  </a:ext>
                </a:extLst>
              </p:cNvPr>
              <p:cNvSpPr txBox="1"/>
              <p:nvPr/>
            </p:nvSpPr>
            <p:spPr>
              <a:xfrm>
                <a:off x="220133" y="1481556"/>
                <a:ext cx="5016500" cy="4052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200" i="1" smtClean="0">
                          <a:latin typeface="Cambria Math" panose="02040503050406030204" pitchFamily="18" charset="0"/>
                        </a:rPr>
                        <m:t>𝐶</m:t>
                      </m:r>
                      <m:d>
                        <m:dPr>
                          <m:ctrlPr>
                            <a:rPr lang="fr-FR" sz="1200" i="1" smtClean="0">
                              <a:latin typeface="Cambria Math" panose="02040503050406030204" pitchFamily="18" charset="0"/>
                            </a:rPr>
                          </m:ctrlPr>
                        </m:dPr>
                        <m:e>
                          <m:r>
                            <a:rPr lang="fr-FR" sz="1200" i="1" smtClean="0">
                              <a:latin typeface="Cambria Math" panose="02040503050406030204" pitchFamily="18" charset="0"/>
                            </a:rPr>
                            <m:t>𝑠</m:t>
                          </m:r>
                          <m:r>
                            <a:rPr lang="fr-FR" sz="1200" i="1" smtClean="0">
                              <a:latin typeface="Cambria Math" panose="02040503050406030204" pitchFamily="18" charset="0"/>
                            </a:rPr>
                            <m:t>,</m:t>
                          </m:r>
                          <m:r>
                            <a:rPr lang="fr-FR" sz="1200" i="1" smtClean="0">
                              <a:latin typeface="Cambria Math" panose="02040503050406030204" pitchFamily="18" charset="0"/>
                            </a:rPr>
                            <m:t>𝑡</m:t>
                          </m:r>
                        </m:e>
                      </m:d>
                      <m:r>
                        <a:rPr lang="fr-FR" sz="1200" i="1" smtClean="0">
                          <a:latin typeface="Cambria Math" panose="02040503050406030204" pitchFamily="18" charset="0"/>
                        </a:rPr>
                        <m:t>=</m:t>
                      </m:r>
                      <m:sSup>
                        <m:sSupPr>
                          <m:ctrlPr>
                            <a:rPr lang="fr-FR" sz="1200" i="1" smtClean="0">
                              <a:latin typeface="Cambria Math" panose="02040503050406030204" pitchFamily="18" charset="0"/>
                            </a:rPr>
                          </m:ctrlPr>
                        </m:sSupPr>
                        <m:e>
                          <m:d>
                            <m:dPr>
                              <m:ctrlPr>
                                <a:rPr lang="fr-FR" sz="1200" i="1" smtClean="0">
                                  <a:latin typeface="Cambria Math" panose="02040503050406030204" pitchFamily="18" charset="0"/>
                                </a:rPr>
                              </m:ctrlPr>
                            </m:dPr>
                            <m:e>
                              <m:sSub>
                                <m:sSubPr>
                                  <m:ctrlPr>
                                    <a:rPr lang="fr-FR" sz="1200" i="1" smtClean="0">
                                      <a:latin typeface="Cambria Math" panose="02040503050406030204" pitchFamily="18" charset="0"/>
                                    </a:rPr>
                                  </m:ctrlPr>
                                </m:sSubPr>
                                <m:e>
                                  <m:r>
                                    <a:rPr lang="fr-FR" sz="1200" i="1" smtClean="0">
                                      <a:latin typeface="Cambria Math" panose="02040503050406030204" pitchFamily="18" charset="0"/>
                                    </a:rPr>
                                    <m:t>𝑥</m:t>
                                  </m:r>
                                </m:e>
                                <m:sub>
                                  <m:r>
                                    <a:rPr lang="fr-FR" sz="1200" i="1" smtClean="0">
                                      <a:latin typeface="Cambria Math" panose="02040503050406030204" pitchFamily="18" charset="0"/>
                                    </a:rPr>
                                    <m:t>𝑝𝑜𝑠</m:t>
                                  </m:r>
                                </m:sub>
                              </m:sSub>
                              <m:d>
                                <m:dPr>
                                  <m:ctrlPr>
                                    <a:rPr lang="fr-FR" sz="1200" i="1" smtClean="0">
                                      <a:latin typeface="Cambria Math" panose="02040503050406030204" pitchFamily="18" charset="0"/>
                                    </a:rPr>
                                  </m:ctrlPr>
                                </m:dPr>
                                <m:e>
                                  <m:r>
                                    <a:rPr lang="fr-FR" sz="1200" i="1" smtClean="0">
                                      <a:latin typeface="Cambria Math" panose="02040503050406030204" pitchFamily="18" charset="0"/>
                                    </a:rPr>
                                    <m:t>𝑡</m:t>
                                  </m:r>
                                </m:e>
                              </m:d>
                              <m:r>
                                <a:rPr lang="fr-FR" sz="1200" i="1" smtClean="0">
                                  <a:latin typeface="Cambria Math" panose="02040503050406030204" pitchFamily="18" charset="0"/>
                                </a:rPr>
                                <m:t>−</m:t>
                              </m:r>
                              <m:sSub>
                                <m:sSubPr>
                                  <m:ctrlPr>
                                    <a:rPr lang="fr-FR" sz="1200" i="1" smtClean="0">
                                      <a:latin typeface="Cambria Math" panose="02040503050406030204" pitchFamily="18" charset="0"/>
                                    </a:rPr>
                                  </m:ctrlPr>
                                </m:sSubPr>
                                <m:e>
                                  <m:r>
                                    <a:rPr lang="fr-FR" sz="1200" i="1" smtClean="0">
                                      <a:latin typeface="Cambria Math" panose="02040503050406030204" pitchFamily="18" charset="0"/>
                                    </a:rPr>
                                    <m:t>𝑥</m:t>
                                  </m:r>
                                </m:e>
                                <m:sub>
                                  <m:r>
                                    <a:rPr lang="fr-FR" sz="1200" i="1" smtClean="0">
                                      <a:latin typeface="Cambria Math" panose="02040503050406030204" pitchFamily="18" charset="0"/>
                                    </a:rPr>
                                    <m:t>𝑝𝑜𝑠</m:t>
                                  </m:r>
                                  <m:r>
                                    <a:rPr lang="fr-FR" sz="1200" i="1" smtClean="0">
                                      <a:latin typeface="Cambria Math" panose="02040503050406030204" pitchFamily="18" charset="0"/>
                                    </a:rPr>
                                    <m:t>−</m:t>
                                  </m:r>
                                  <m:r>
                                    <a:rPr lang="fr-FR" sz="1200" i="1" smtClean="0">
                                      <a:latin typeface="Cambria Math" panose="02040503050406030204" pitchFamily="18" charset="0"/>
                                    </a:rPr>
                                    <m:t>𝑟𝑒𝑓</m:t>
                                  </m:r>
                                </m:sub>
                              </m:sSub>
                              <m:d>
                                <m:dPr>
                                  <m:ctrlPr>
                                    <a:rPr lang="fr-FR" sz="1200" i="1" smtClean="0">
                                      <a:latin typeface="Cambria Math" panose="02040503050406030204" pitchFamily="18" charset="0"/>
                                    </a:rPr>
                                  </m:ctrlPr>
                                </m:dPr>
                                <m:e>
                                  <m:r>
                                    <a:rPr lang="fr-FR" sz="1200" i="1" smtClean="0">
                                      <a:latin typeface="Cambria Math" panose="02040503050406030204" pitchFamily="18" charset="0"/>
                                    </a:rPr>
                                    <m:t>𝑡</m:t>
                                  </m:r>
                                </m:e>
                              </m:d>
                            </m:e>
                          </m:d>
                        </m:e>
                        <m:sup>
                          <m:r>
                            <a:rPr lang="fr-FR" sz="1200" i="1" smtClean="0">
                              <a:latin typeface="Cambria Math" panose="02040503050406030204" pitchFamily="18" charset="0"/>
                            </a:rPr>
                            <m:t>2</m:t>
                          </m:r>
                        </m:sup>
                      </m:sSup>
                      <m:r>
                        <a:rPr lang="fr-FR" sz="1200" i="1" smtClean="0">
                          <a:latin typeface="Cambria Math" panose="02040503050406030204" pitchFamily="18" charset="0"/>
                        </a:rPr>
                        <m:t>+</m:t>
                      </m:r>
                      <m:r>
                        <a:rPr lang="fr-FR" sz="1200" i="1" smtClean="0">
                          <a:latin typeface="Cambria Math" panose="02040503050406030204" pitchFamily="18" charset="0"/>
                        </a:rPr>
                        <m:t>𝛼</m:t>
                      </m:r>
                      <m:sSup>
                        <m:sSupPr>
                          <m:ctrlPr>
                            <a:rPr lang="fr-FR" sz="1200" i="1">
                              <a:latin typeface="Cambria Math" panose="02040503050406030204" pitchFamily="18" charset="0"/>
                            </a:rPr>
                          </m:ctrlPr>
                        </m:sSupPr>
                        <m:e>
                          <m:d>
                            <m:dPr>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a:rPr lang="pt-BR" sz="1200" b="0" i="1" smtClean="0">
                                      <a:latin typeface="Cambria Math" panose="02040503050406030204" pitchFamily="18" charset="0"/>
                                    </a:rPr>
                                    <m:t>𝑣</m:t>
                                  </m:r>
                                </m:e>
                                <m:sub>
                                  <m:r>
                                    <a:rPr lang="fr-FR" sz="1200" i="1">
                                      <a:latin typeface="Cambria Math" panose="02040503050406030204" pitchFamily="18" charset="0"/>
                                    </a:rPr>
                                    <m:t>𝑝𝑜𝑠</m:t>
                                  </m:r>
                                </m:sub>
                              </m:sSub>
                              <m:d>
                                <m:dPr>
                                  <m:ctrlPr>
                                    <a:rPr lang="fr-FR" sz="1200" i="1">
                                      <a:latin typeface="Cambria Math" panose="02040503050406030204" pitchFamily="18" charset="0"/>
                                    </a:rPr>
                                  </m:ctrlPr>
                                </m:dPr>
                                <m:e>
                                  <m:r>
                                    <a:rPr lang="fr-FR" sz="1200" i="1">
                                      <a:latin typeface="Cambria Math" panose="02040503050406030204" pitchFamily="18" charset="0"/>
                                    </a:rPr>
                                    <m:t>𝑡</m:t>
                                  </m:r>
                                </m:e>
                              </m:d>
                              <m:r>
                                <a:rPr lang="fr-FR" sz="1200" i="1">
                                  <a:latin typeface="Cambria Math" panose="02040503050406030204" pitchFamily="18" charset="0"/>
                                </a:rPr>
                                <m:t>−</m:t>
                              </m:r>
                              <m:sSub>
                                <m:sSubPr>
                                  <m:ctrlPr>
                                    <a:rPr lang="fr-FR" sz="1200" i="1">
                                      <a:latin typeface="Cambria Math" panose="02040503050406030204" pitchFamily="18" charset="0"/>
                                    </a:rPr>
                                  </m:ctrlPr>
                                </m:sSubPr>
                                <m:e>
                                  <m:r>
                                    <a:rPr lang="pt-BR" sz="1200" b="0" i="1" smtClean="0">
                                      <a:latin typeface="Cambria Math" panose="02040503050406030204" pitchFamily="18" charset="0"/>
                                    </a:rPr>
                                    <m:t>𝑣</m:t>
                                  </m:r>
                                </m:e>
                                <m:sub>
                                  <m:r>
                                    <a:rPr lang="fr-FR" sz="1200" i="1">
                                      <a:latin typeface="Cambria Math" panose="02040503050406030204" pitchFamily="18" charset="0"/>
                                    </a:rPr>
                                    <m:t>𝑝𝑜𝑠</m:t>
                                  </m:r>
                                  <m:r>
                                    <a:rPr lang="fr-FR" sz="1200" i="1">
                                      <a:latin typeface="Cambria Math" panose="02040503050406030204" pitchFamily="18" charset="0"/>
                                    </a:rPr>
                                    <m:t>−</m:t>
                                  </m:r>
                                  <m:r>
                                    <a:rPr lang="fr-FR" sz="1200" i="1">
                                      <a:latin typeface="Cambria Math" panose="02040503050406030204" pitchFamily="18" charset="0"/>
                                    </a:rPr>
                                    <m:t>𝑟𝑒𝑓</m:t>
                                  </m:r>
                                </m:sub>
                              </m:sSub>
                              <m:d>
                                <m:dPr>
                                  <m:ctrlPr>
                                    <a:rPr lang="fr-FR" sz="1200" i="1">
                                      <a:latin typeface="Cambria Math" panose="02040503050406030204" pitchFamily="18" charset="0"/>
                                    </a:rPr>
                                  </m:ctrlPr>
                                </m:dPr>
                                <m:e>
                                  <m:r>
                                    <a:rPr lang="fr-FR" sz="1200" i="1">
                                      <a:latin typeface="Cambria Math" panose="02040503050406030204" pitchFamily="18" charset="0"/>
                                    </a:rPr>
                                    <m:t>𝑡</m:t>
                                  </m:r>
                                </m:e>
                              </m:d>
                            </m:e>
                          </m:d>
                        </m:e>
                        <m:sup>
                          <m:r>
                            <a:rPr lang="fr-FR" sz="1200" i="1">
                              <a:latin typeface="Cambria Math" panose="02040503050406030204" pitchFamily="18" charset="0"/>
                            </a:rPr>
                            <m:t>2</m:t>
                          </m:r>
                        </m:sup>
                      </m:sSup>
                    </m:oMath>
                  </m:oMathPara>
                </a14:m>
                <a:endParaRPr lang="en-US" sz="1200" dirty="0"/>
              </a:p>
            </p:txBody>
          </p:sp>
        </mc:Choice>
        <mc:Fallback xmlns="">
          <p:sp>
            <p:nvSpPr>
              <p:cNvPr id="36" name="TextBox 35">
                <a:extLst>
                  <a:ext uri="{FF2B5EF4-FFF2-40B4-BE49-F238E27FC236}">
                    <a16:creationId xmlns:a16="http://schemas.microsoft.com/office/drawing/2014/main" id="{60E8B377-4725-620D-C80E-1D959C6C6E6C}"/>
                  </a:ext>
                </a:extLst>
              </p:cNvPr>
              <p:cNvSpPr txBox="1">
                <a:spLocks noRot="1" noChangeAspect="1" noMove="1" noResize="1" noEditPoints="1" noAdjustHandles="1" noChangeArrowheads="1" noChangeShapeType="1" noTextEdit="1"/>
              </p:cNvSpPr>
              <p:nvPr/>
            </p:nvSpPr>
            <p:spPr>
              <a:xfrm>
                <a:off x="220133" y="1481556"/>
                <a:ext cx="5016500" cy="40523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8AE6446-CE1B-9B12-2AFF-848E228D1C40}"/>
                  </a:ext>
                </a:extLst>
              </p:cNvPr>
              <p:cNvSpPr txBox="1"/>
              <p:nvPr/>
            </p:nvSpPr>
            <p:spPr>
              <a:xfrm>
                <a:off x="469746" y="3338020"/>
                <a:ext cx="4148706" cy="99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𝑟𝑒𝑙</m:t>
                          </m:r>
                        </m:sub>
                        <m:sup>
                          <m:r>
                            <a:rPr lang="en-US" i="1">
                              <a:latin typeface="Cambria Math" panose="02040503050406030204" pitchFamily="18" charset="0"/>
                            </a:rPr>
                            <m:t>𝑘</m:t>
                          </m:r>
                          <m:r>
                            <a:rPr lang="en-US" i="0">
                              <a:latin typeface="Cambria Math" panose="02040503050406030204" pitchFamily="18" charset="0"/>
                            </a:rPr>
                            <m:t>+1</m:t>
                          </m:r>
                        </m:sup>
                      </m:sSubSup>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𝑝𝑜𝑠</m:t>
                          </m:r>
                          <m:r>
                            <a:rPr lang="en-US" i="0">
                              <a:latin typeface="Cambria Math" panose="02040503050406030204" pitchFamily="18" charset="0"/>
                            </a:rPr>
                            <m:t>−</m:t>
                          </m:r>
                          <m:r>
                            <a:rPr lang="en-US" i="1">
                              <a:latin typeface="Cambria Math" panose="02040503050406030204" pitchFamily="18" charset="0"/>
                            </a:rPr>
                            <m:t>𝑟𝑒𝑓</m:t>
                          </m:r>
                        </m:sub>
                        <m:sup>
                          <m:r>
                            <a:rPr lang="en-US" i="1">
                              <a:latin typeface="Cambria Math" panose="02040503050406030204" pitchFamily="18" charset="0"/>
                            </a:rPr>
                            <m:t>𝑘</m:t>
                          </m:r>
                          <m:r>
                            <a:rPr lang="en-US" i="0">
                              <a:latin typeface="Cambria Math" panose="02040503050406030204" pitchFamily="18" charset="0"/>
                            </a:rPr>
                            <m:t>+1</m:t>
                          </m:r>
                        </m:sup>
                      </m:sSubSup>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𝑑𝑖𝑠</m:t>
                          </m:r>
                        </m:sub>
                      </m:sSub>
                      <m:d>
                        <m:dPr>
                          <m:ctrlPr>
                            <a:rPr lang="en-US" i="1">
                              <a:latin typeface="Cambria Math" panose="02040503050406030204" pitchFamily="18" charset="0"/>
                            </a:rPr>
                          </m:ctrlPr>
                        </m:dPr>
                        <m:e>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𝑝𝑜𝑠</m:t>
                              </m:r>
                              <m:r>
                                <a:rPr lang="en-US" i="0">
                                  <a:latin typeface="Cambria Math" panose="02040503050406030204" pitchFamily="18" charset="0"/>
                                </a:rPr>
                                <m:t>−</m:t>
                              </m:r>
                              <m:r>
                                <a:rPr lang="en-US" i="1">
                                  <a:latin typeface="Cambria Math" panose="02040503050406030204" pitchFamily="18" charset="0"/>
                                </a:rPr>
                                <m:t>𝑟𝑒𝑓</m:t>
                              </m:r>
                            </m:sub>
                            <m:sup>
                              <m:r>
                                <a:rPr lang="en-US" i="1">
                                  <a:latin typeface="Cambria Math" panose="02040503050406030204" pitchFamily="18" charset="0"/>
                                </a:rPr>
                                <m:t>𝑘</m:t>
                              </m:r>
                            </m:sup>
                          </m:sSubSup>
                          <m:r>
                            <a:rPr lang="en-US" i="0">
                              <a:latin typeface="Cambria Math" panose="02040503050406030204" pitchFamily="18" charset="0"/>
                            </a:rPr>
                            <m:t>− </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𝑅𝑒𝑙</m:t>
                              </m:r>
                            </m:sub>
                            <m:sup>
                              <m:r>
                                <a:rPr lang="en-US" i="1">
                                  <a:latin typeface="Cambria Math" panose="02040503050406030204" pitchFamily="18" charset="0"/>
                                </a:rPr>
                                <m:t>𝑘</m:t>
                              </m:r>
                            </m:sup>
                          </m:sSubSup>
                        </m:e>
                      </m:d>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𝑑𝑖𝑠</m:t>
                          </m:r>
                        </m:sub>
                      </m:sSub>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𝑘</m:t>
                          </m:r>
                        </m:sup>
                      </m:sSup>
                    </m:oMath>
                  </m:oMathPara>
                </a14:m>
                <a:endParaRPr lang="en-US" dirty="0"/>
              </a:p>
              <a:p>
                <a:endParaRPr lang="en-US" dirty="0"/>
              </a:p>
              <a:p>
                <a:r>
                  <a:rPr lang="en-US" dirty="0"/>
                  <a:t>What can be approach</a:t>
                </a:r>
              </a:p>
              <a:p>
                <a:endParaRPr lang="en-US" dirty="0"/>
              </a:p>
            </p:txBody>
          </p:sp>
        </mc:Choice>
        <mc:Fallback xmlns="">
          <p:sp>
            <p:nvSpPr>
              <p:cNvPr id="38" name="TextBox 37">
                <a:extLst>
                  <a:ext uri="{FF2B5EF4-FFF2-40B4-BE49-F238E27FC236}">
                    <a16:creationId xmlns:a16="http://schemas.microsoft.com/office/drawing/2014/main" id="{18AE6446-CE1B-9B12-2AFF-848E228D1C40}"/>
                  </a:ext>
                </a:extLst>
              </p:cNvPr>
              <p:cNvSpPr txBox="1">
                <a:spLocks noRot="1" noChangeAspect="1" noMove="1" noResize="1" noEditPoints="1" noAdjustHandles="1" noChangeArrowheads="1" noChangeShapeType="1" noTextEdit="1"/>
              </p:cNvSpPr>
              <p:nvPr/>
            </p:nvSpPr>
            <p:spPr>
              <a:xfrm>
                <a:off x="469746" y="3338020"/>
                <a:ext cx="4148706" cy="994631"/>
              </a:xfrm>
              <a:prstGeom prst="rect">
                <a:avLst/>
              </a:prstGeom>
              <a:blipFill>
                <a:blip r:embed="rId9"/>
                <a:stretch>
                  <a:fillRect l="-4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511282-1914-B5A7-B1E0-AEB871E2B2F6}"/>
                  </a:ext>
                </a:extLst>
              </p:cNvPr>
              <p:cNvSpPr txBox="1"/>
              <p:nvPr/>
            </p:nvSpPr>
            <p:spPr>
              <a:xfrm>
                <a:off x="-47547" y="4047231"/>
                <a:ext cx="5032374" cy="348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𝑟𝑒𝑙</m:t>
                          </m:r>
                        </m:sub>
                        <m:sup>
                          <m:r>
                            <a:rPr lang="en-US" i="1">
                              <a:latin typeface="Cambria Math" panose="02040503050406030204" pitchFamily="18" charset="0"/>
                            </a:rPr>
                            <m:t>𝑘</m:t>
                          </m:r>
                          <m:r>
                            <a:rPr lang="en-US" i="0">
                              <a:latin typeface="Cambria Math" panose="02040503050406030204" pitchFamily="18" charset="0"/>
                            </a:rPr>
                            <m:t>+1</m:t>
                          </m:r>
                        </m:sup>
                      </m:sSubSup>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𝐼</m:t>
                          </m:r>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𝑑𝑖𝑠</m:t>
                              </m:r>
                            </m:sub>
                          </m:sSub>
                        </m:e>
                      </m:d>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𝑝𝑜𝑠</m:t>
                          </m:r>
                          <m:r>
                            <a:rPr lang="en-US" i="0">
                              <a:latin typeface="Cambria Math" panose="02040503050406030204" pitchFamily="18" charset="0"/>
                            </a:rPr>
                            <m:t>−</m:t>
                          </m:r>
                          <m:r>
                            <a:rPr lang="en-US" i="1">
                              <a:latin typeface="Cambria Math" panose="02040503050406030204" pitchFamily="18" charset="0"/>
                            </a:rPr>
                            <m:t>𝑟𝑒𝑓</m:t>
                          </m:r>
                        </m:sub>
                        <m:sup>
                          <m:r>
                            <a:rPr lang="en-US" i="1">
                              <a:latin typeface="Cambria Math" panose="02040503050406030204" pitchFamily="18" charset="0"/>
                            </a:rPr>
                            <m:t>𝑘</m:t>
                          </m:r>
                        </m:sup>
                      </m:sSubSup>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𝑑𝑖𝑠</m:t>
                          </m:r>
                        </m:sub>
                      </m:sSub>
                      <m:r>
                        <a:rPr lang="en-US" i="0">
                          <a:latin typeface="Cambria Math" panose="02040503050406030204" pitchFamily="18" charset="0"/>
                        </a:rPr>
                        <m:t> </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𝑅𝑒𝑙</m:t>
                          </m:r>
                        </m:sub>
                        <m:sup>
                          <m:r>
                            <a:rPr lang="en-US" i="1">
                              <a:latin typeface="Cambria Math" panose="02040503050406030204" pitchFamily="18" charset="0"/>
                            </a:rPr>
                            <m:t>𝑘</m:t>
                          </m:r>
                        </m:sup>
                      </m:sSubSup>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𝑑𝑖𝑠</m:t>
                          </m:r>
                        </m:sub>
                      </m:sSub>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𝑘</m:t>
                          </m:r>
                        </m:sup>
                      </m:sSup>
                    </m:oMath>
                  </m:oMathPara>
                </a14:m>
                <a:endParaRPr lang="en-US" dirty="0"/>
              </a:p>
            </p:txBody>
          </p:sp>
        </mc:Choice>
        <mc:Fallback xmlns="">
          <p:sp>
            <p:nvSpPr>
              <p:cNvPr id="40" name="TextBox 39">
                <a:extLst>
                  <a:ext uri="{FF2B5EF4-FFF2-40B4-BE49-F238E27FC236}">
                    <a16:creationId xmlns:a16="http://schemas.microsoft.com/office/drawing/2014/main" id="{E6511282-1914-B5A7-B1E0-AEB871E2B2F6}"/>
                  </a:ext>
                </a:extLst>
              </p:cNvPr>
              <p:cNvSpPr txBox="1">
                <a:spLocks noRot="1" noChangeAspect="1" noMove="1" noResize="1" noEditPoints="1" noAdjustHandles="1" noChangeArrowheads="1" noChangeShapeType="1" noTextEdit="1"/>
              </p:cNvSpPr>
              <p:nvPr/>
            </p:nvSpPr>
            <p:spPr>
              <a:xfrm>
                <a:off x="-47547" y="4047231"/>
                <a:ext cx="5032374" cy="348300"/>
              </a:xfrm>
              <a:prstGeom prst="rect">
                <a:avLst/>
              </a:prstGeom>
              <a:blipFill>
                <a:blip r:embed="rId10"/>
                <a:stretch>
                  <a:fillRect b="-35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9DA19FC6-7B13-14F3-8DAC-E79D3CBCFE51}"/>
                  </a:ext>
                </a:extLst>
              </p:cNvPr>
              <p:cNvSpPr txBox="1"/>
              <p:nvPr/>
            </p:nvSpPr>
            <p:spPr>
              <a:xfrm>
                <a:off x="-255587" y="4407511"/>
                <a:ext cx="5038724" cy="3896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𝐶</m:t>
                      </m:r>
                      <m:d>
                        <m:dPr>
                          <m:ctrlPr>
                            <a:rPr lang="fr-FR" i="1" smtClean="0">
                              <a:latin typeface="Cambria Math" panose="02040503050406030204" pitchFamily="18" charset="0"/>
                            </a:rPr>
                          </m:ctrlPr>
                        </m:dPr>
                        <m:e>
                          <m:r>
                            <a:rPr lang="fr-FR" i="1" smtClean="0">
                              <a:latin typeface="Cambria Math" panose="02040503050406030204" pitchFamily="18" charset="0"/>
                            </a:rPr>
                            <m:t>𝑠</m:t>
                          </m:r>
                          <m:r>
                            <a:rPr lang="fr-FR" i="1" smtClean="0">
                              <a:latin typeface="Cambria Math" panose="02040503050406030204" pitchFamily="18" charset="0"/>
                            </a:rPr>
                            <m:t>,</m:t>
                          </m:r>
                          <m:r>
                            <a:rPr lang="fr-FR" i="1" smtClean="0">
                              <a:latin typeface="Cambria Math" panose="02040503050406030204" pitchFamily="18" charset="0"/>
                            </a:rPr>
                            <m:t>𝑡</m:t>
                          </m:r>
                        </m:e>
                      </m:d>
                      <m:r>
                        <a:rPr lang="fr-FR" i="1" smtClean="0">
                          <a:latin typeface="Cambria Math" panose="02040503050406030204" pitchFamily="18" charset="0"/>
                        </a:rPr>
                        <m:t>=</m:t>
                      </m:r>
                      <m:sSup>
                        <m:sSupPr>
                          <m:ctrlPr>
                            <a:rPr lang="fr-FR" i="1" smtClean="0">
                              <a:latin typeface="Cambria Math" panose="02040503050406030204" pitchFamily="18" charset="0"/>
                            </a:rPr>
                          </m:ctrlPr>
                        </m:sSupPr>
                        <m:e>
                          <m:d>
                            <m:dPr>
                              <m:ctrlPr>
                                <a:rPr lang="fr-FR" i="1" smtClean="0">
                                  <a:latin typeface="Cambria Math" panose="02040503050406030204" pitchFamily="18" charset="0"/>
                                </a:rPr>
                              </m:ctrlPr>
                            </m:dPr>
                            <m:e>
                              <m:sSub>
                                <m:sSubPr>
                                  <m:ctrlPr>
                                    <a:rPr lang="fr-FR" i="1" smtClean="0">
                                      <a:latin typeface="Cambria Math" panose="02040503050406030204" pitchFamily="18" charset="0"/>
                                    </a:rPr>
                                  </m:ctrlPr>
                                </m:sSubPr>
                                <m:e>
                                  <m:r>
                                    <a:rPr lang="fr-FR" i="1" smtClean="0">
                                      <a:latin typeface="Cambria Math" panose="02040503050406030204" pitchFamily="18" charset="0"/>
                                    </a:rPr>
                                    <m:t>𝑥</m:t>
                                  </m:r>
                                </m:e>
                                <m:sub>
                                  <m:r>
                                    <a:rPr lang="pt-BR" b="0" i="1" smtClean="0">
                                      <a:latin typeface="Cambria Math" panose="02040503050406030204" pitchFamily="18" charset="0"/>
                                    </a:rPr>
                                    <m:t>𝑟𝑒</m:t>
                                  </m:r>
                                  <m:r>
                                    <a:rPr lang="pt-BR" b="0" i="1" smtClean="0">
                                      <a:latin typeface="Cambria Math" panose="02040503050406030204" pitchFamily="18" charset="0"/>
                                    </a:rPr>
                                    <m:t>𝑙</m:t>
                                  </m:r>
                                </m:sub>
                              </m:sSub>
                              <m:d>
                                <m:dPr>
                                  <m:ctrlPr>
                                    <a:rPr lang="fr-FR" i="1" smtClean="0">
                                      <a:latin typeface="Cambria Math" panose="02040503050406030204" pitchFamily="18" charset="0"/>
                                    </a:rPr>
                                  </m:ctrlPr>
                                </m:dPr>
                                <m:e>
                                  <m:r>
                                    <a:rPr lang="fr-FR" i="1" smtClean="0">
                                      <a:latin typeface="Cambria Math" panose="02040503050406030204" pitchFamily="18" charset="0"/>
                                    </a:rPr>
                                    <m:t>𝑡</m:t>
                                  </m:r>
                                </m:e>
                              </m:d>
                            </m:e>
                          </m:d>
                        </m:e>
                        <m:sup>
                          <m:r>
                            <a:rPr lang="fr-FR" i="1" smtClean="0">
                              <a:latin typeface="Cambria Math" panose="02040503050406030204" pitchFamily="18" charset="0"/>
                            </a:rPr>
                            <m:t>2</m:t>
                          </m:r>
                        </m:sup>
                      </m:sSup>
                      <m:r>
                        <a:rPr lang="fr-FR" i="1" smtClean="0">
                          <a:latin typeface="Cambria Math" panose="02040503050406030204" pitchFamily="18" charset="0"/>
                        </a:rPr>
                        <m:t>+</m:t>
                      </m:r>
                      <m:r>
                        <a:rPr lang="fr-FR" i="1" smtClean="0">
                          <a:latin typeface="Cambria Math" panose="02040503050406030204" pitchFamily="18" charset="0"/>
                        </a:rPr>
                        <m:t>𝛼</m:t>
                      </m:r>
                      <m:sSubSup>
                        <m:sSubSupPr>
                          <m:ctrlPr>
                            <a:rPr lang="fr-FR" i="1" smtClean="0">
                              <a:latin typeface="Cambria Math" panose="02040503050406030204" pitchFamily="18" charset="0"/>
                            </a:rPr>
                          </m:ctrlPr>
                        </m:sSubSupPr>
                        <m:e>
                          <m:r>
                            <a:rPr lang="pt-BR" b="0" i="1" smtClean="0">
                              <a:latin typeface="Cambria Math" panose="02040503050406030204" pitchFamily="18" charset="0"/>
                            </a:rPr>
                            <m:t>𝑣</m:t>
                          </m:r>
                        </m:e>
                        <m:sub>
                          <m:r>
                            <a:rPr lang="pt-BR" b="0" i="1" smtClean="0">
                              <a:latin typeface="Cambria Math" panose="02040503050406030204" pitchFamily="18" charset="0"/>
                            </a:rPr>
                            <m:t>𝑟𝑒</m:t>
                          </m:r>
                          <m:r>
                            <a:rPr lang="pt-BR" b="0" i="1" smtClean="0">
                              <a:latin typeface="Cambria Math" panose="02040503050406030204" pitchFamily="18" charset="0"/>
                            </a:rPr>
                            <m:t>𝑙</m:t>
                          </m:r>
                        </m:sub>
                        <m:sup>
                          <m:r>
                            <a:rPr lang="fr-FR" i="1" smtClean="0">
                              <a:latin typeface="Cambria Math" panose="02040503050406030204" pitchFamily="18" charset="0"/>
                            </a:rPr>
                            <m:t>2</m:t>
                          </m:r>
                        </m:sup>
                      </m:sSubSup>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en-US" dirty="0"/>
              </a:p>
            </p:txBody>
          </p:sp>
        </mc:Choice>
        <mc:Fallback>
          <p:sp>
            <p:nvSpPr>
              <p:cNvPr id="44" name="TextBox 43">
                <a:extLst>
                  <a:ext uri="{FF2B5EF4-FFF2-40B4-BE49-F238E27FC236}">
                    <a16:creationId xmlns:a16="http://schemas.microsoft.com/office/drawing/2014/main" id="{9DA19FC6-7B13-14F3-8DAC-E79D3CBCFE51}"/>
                  </a:ext>
                </a:extLst>
              </p:cNvPr>
              <p:cNvSpPr txBox="1">
                <a:spLocks noRot="1" noChangeAspect="1" noMove="1" noResize="1" noEditPoints="1" noAdjustHandles="1" noChangeArrowheads="1" noChangeShapeType="1" noTextEdit="1"/>
              </p:cNvSpPr>
              <p:nvPr/>
            </p:nvSpPr>
            <p:spPr>
              <a:xfrm>
                <a:off x="-255587" y="4407511"/>
                <a:ext cx="5038724" cy="389658"/>
              </a:xfrm>
              <a:prstGeom prst="rect">
                <a:avLst/>
              </a:prstGeom>
              <a:blipFill>
                <a:blip r:embed="rId11"/>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C3E9171-69C8-27AC-5FCC-8D8151853532}"/>
              </a:ext>
            </a:extLst>
          </p:cNvPr>
          <p:cNvSpPr txBox="1"/>
          <p:nvPr/>
        </p:nvSpPr>
        <p:spPr>
          <a:xfrm>
            <a:off x="5187950" y="800777"/>
            <a:ext cx="3194050" cy="307777"/>
          </a:xfrm>
          <a:prstGeom prst="rect">
            <a:avLst/>
          </a:prstGeom>
          <a:noFill/>
        </p:spPr>
        <p:txBody>
          <a:bodyPr wrap="square">
            <a:spAutoFit/>
          </a:bodyPr>
          <a:lstStyle/>
          <a:p>
            <a:pPr marL="457200" lvl="0" indent="-291465" algn="just" rtl="0">
              <a:spcBef>
                <a:spcPts val="0"/>
              </a:spcBef>
              <a:spcAft>
                <a:spcPts val="0"/>
              </a:spcAft>
              <a:buClr>
                <a:schemeClr val="dk1"/>
              </a:buClr>
              <a:buSzPts val="990"/>
              <a:buFont typeface="Wingdings" panose="05000000000000000000" pitchFamily="2" charset="2"/>
              <a:buChar char="Ø"/>
            </a:pPr>
            <a:r>
              <a:rPr lang="pt-BR" b="1" dirty="0">
                <a:solidFill>
                  <a:schemeClr val="dk1"/>
                </a:solidFill>
                <a:latin typeface="Lora"/>
                <a:ea typeface="Lora"/>
                <a:cs typeface="Lora"/>
                <a:sym typeface="Lora"/>
              </a:rPr>
              <a:t>The </a:t>
            </a:r>
            <a:r>
              <a:rPr lang="pt-BR" b="1" dirty="0" err="1">
                <a:solidFill>
                  <a:schemeClr val="dk1"/>
                </a:solidFill>
                <a:latin typeface="Lora"/>
                <a:ea typeface="Lora"/>
                <a:cs typeface="Lora"/>
                <a:sym typeface="Lora"/>
              </a:rPr>
              <a:t>state</a:t>
            </a:r>
            <a:r>
              <a:rPr lang="pt-BR" b="1" dirty="0">
                <a:solidFill>
                  <a:schemeClr val="dk1"/>
                </a:solidFill>
                <a:latin typeface="Lora"/>
                <a:ea typeface="Lora"/>
                <a:cs typeface="Lora"/>
                <a:sym typeface="Lora"/>
              </a:rPr>
              <a:t> </a:t>
            </a:r>
            <a:r>
              <a:rPr lang="pt-BR" b="1" dirty="0" err="1">
                <a:solidFill>
                  <a:schemeClr val="dk1"/>
                </a:solidFill>
                <a:latin typeface="Lora"/>
                <a:ea typeface="Lora"/>
                <a:cs typeface="Lora"/>
                <a:sym typeface="Lora"/>
              </a:rPr>
              <a:t>will</a:t>
            </a:r>
            <a:r>
              <a:rPr lang="pt-BR" b="1" dirty="0">
                <a:solidFill>
                  <a:schemeClr val="dk1"/>
                </a:solidFill>
                <a:latin typeface="Lora"/>
                <a:ea typeface="Lora"/>
                <a:cs typeface="Lora"/>
                <a:sym typeface="Lora"/>
              </a:rPr>
              <a:t> </a:t>
            </a:r>
            <a:r>
              <a:rPr lang="pt-BR" b="1" dirty="0" err="1">
                <a:solidFill>
                  <a:schemeClr val="dk1"/>
                </a:solidFill>
                <a:latin typeface="Lora"/>
                <a:ea typeface="Lora"/>
                <a:cs typeface="Lora"/>
                <a:sym typeface="Lora"/>
              </a:rPr>
              <a:t>be</a:t>
            </a:r>
            <a:r>
              <a:rPr lang="pt-BR" b="1" dirty="0">
                <a:solidFill>
                  <a:schemeClr val="dk1"/>
                </a:solidFill>
                <a:latin typeface="Lora"/>
                <a:ea typeface="Lora"/>
                <a:cs typeface="Lora"/>
                <a:sym typeface="Lora"/>
              </a:rPr>
              <a:t> </a:t>
            </a:r>
            <a:r>
              <a:rPr lang="pt-BR" b="1" dirty="0" err="1">
                <a:solidFill>
                  <a:schemeClr val="dk1"/>
                </a:solidFill>
                <a:latin typeface="Lora"/>
                <a:ea typeface="Lora"/>
                <a:cs typeface="Lora"/>
                <a:sym typeface="Lora"/>
              </a:rPr>
              <a:t>the</a:t>
            </a:r>
            <a:r>
              <a:rPr lang="pt-BR" b="1" dirty="0">
                <a:solidFill>
                  <a:schemeClr val="dk1"/>
                </a:solidFill>
                <a:latin typeface="Lora"/>
                <a:ea typeface="Lora"/>
                <a:cs typeface="Lora"/>
                <a:sym typeface="Lora"/>
              </a:rPr>
              <a:t> </a:t>
            </a:r>
            <a:r>
              <a:rPr lang="pt-BR" b="1" dirty="0" err="1">
                <a:solidFill>
                  <a:schemeClr val="dk1"/>
                </a:solidFill>
                <a:latin typeface="Lora"/>
                <a:ea typeface="Lora"/>
                <a:cs typeface="Lora"/>
                <a:sym typeface="Lora"/>
              </a:rPr>
              <a:t>error</a:t>
            </a:r>
            <a:r>
              <a:rPr lang="pt-BR" b="1" dirty="0">
                <a:solidFill>
                  <a:schemeClr val="dk1"/>
                </a:solidFill>
                <a:latin typeface="Lora"/>
                <a:ea typeface="Lora"/>
                <a:cs typeface="Lora"/>
                <a:sym typeface="Lora"/>
              </a:rPr>
              <a:t>!!!</a:t>
            </a:r>
            <a:r>
              <a:rPr lang="en-US" b="1" dirty="0">
                <a:solidFill>
                  <a:schemeClr val="dk1"/>
                </a:solidFill>
                <a:latin typeface="Lora"/>
                <a:ea typeface="Lora"/>
                <a:cs typeface="Lora"/>
                <a:sym typeface="Lora"/>
              </a:rPr>
              <a:t> </a:t>
            </a:r>
            <a:endParaRPr lang="en-US" sz="1400" b="1" dirty="0">
              <a:solidFill>
                <a:schemeClr val="dk1"/>
              </a:solidFill>
              <a:latin typeface="Lora"/>
              <a:ea typeface="Lora"/>
              <a:cs typeface="Lora"/>
              <a:sym typeface="Lora"/>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87465BD-6756-42F4-3931-2123110E1248}"/>
                  </a:ext>
                </a:extLst>
              </p:cNvPr>
              <p:cNvSpPr txBox="1"/>
              <p:nvPr/>
            </p:nvSpPr>
            <p:spPr>
              <a:xfrm>
                <a:off x="5618328" y="1228121"/>
                <a:ext cx="2729553"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836967"/>
                              </a:solidFill>
                              <a:latin typeface="Cambria Math" panose="02040503050406030204" pitchFamily="18" charset="0"/>
                            </a:rPr>
                          </m:ctrlPr>
                        </m:dPr>
                        <m:e>
                          <m:r>
                            <a:rPr lang="en-US" i="1">
                              <a:latin typeface="Cambria Math" panose="02040503050406030204" pitchFamily="18" charset="0"/>
                            </a:rPr>
                            <m:t>𝐼</m:t>
                          </m:r>
                          <m:r>
                            <a:rPr lang="en-US" i="0">
                              <a:latin typeface="Cambria Math" panose="02040503050406030204" pitchFamily="18" charset="0"/>
                            </a:rPr>
                            <m:t>− </m:t>
                          </m:r>
                          <m:sSub>
                            <m:sSubPr>
                              <m:ctrlPr>
                                <a:rPr lang="pt-BR" b="0" i="1" smtClean="0">
                                  <a:latin typeface="Cambria Math" panose="02040503050406030204" pitchFamily="18" charset="0"/>
                                </a:rPr>
                              </m:ctrlPr>
                            </m:sSubPr>
                            <m:e>
                              <m:r>
                                <a:rPr lang="en-US" i="1">
                                  <a:latin typeface="Cambria Math" panose="02040503050406030204" pitchFamily="18" charset="0"/>
                                </a:rPr>
                                <m:t>𝐴</m:t>
                              </m:r>
                            </m:e>
                            <m:sub>
                              <m:r>
                                <a:rPr lang="pt-BR" b="0" i="1" smtClean="0">
                                  <a:latin typeface="Cambria Math" panose="02040503050406030204" pitchFamily="18" charset="0"/>
                                </a:rPr>
                                <m:t>𝑑𝑖𝑠</m:t>
                              </m:r>
                            </m:sub>
                          </m:sSub>
                        </m:e>
                      </m:d>
                      <m:r>
                        <a:rPr lang="en-US" i="0">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m>
                            <m:mPr>
                              <m:plcHide m:val="on"/>
                              <m:mcs>
                                <m:mc>
                                  <m:mcPr>
                                    <m:count m:val="2"/>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0</m:t>
                                </m:r>
                              </m:e>
                              <m:e>
                                <m:r>
                                  <a:rPr lang="en-US" i="0">
                                    <a:latin typeface="Cambria Math" panose="02040503050406030204" pitchFamily="18" charset="0"/>
                                  </a:rPr>
                                  <m:t>0.02</m:t>
                                </m:r>
                              </m:e>
                            </m:mr>
                            <m:mr>
                              <m:e>
                                <m:r>
                                  <a:rPr lang="en-US" i="0">
                                    <a:latin typeface="Cambria Math" panose="02040503050406030204" pitchFamily="18" charset="0"/>
                                  </a:rPr>
                                  <m:t>0</m:t>
                                </m:r>
                              </m:e>
                              <m:e>
                                <m:r>
                                  <a:rPr lang="en-US" i="0">
                                    <a:latin typeface="Cambria Math" panose="02040503050406030204" pitchFamily="18" charset="0"/>
                                  </a:rPr>
                                  <m:t>0</m:t>
                                </m:r>
                              </m:e>
                            </m:mr>
                          </m:m>
                        </m:e>
                      </m:d>
                    </m:oMath>
                  </m:oMathPara>
                </a14:m>
                <a:endParaRPr lang="en-US" dirty="0"/>
              </a:p>
              <a:p>
                <a:pPr/>
                <a:endParaRPr lang="en-US" dirty="0"/>
              </a:p>
            </p:txBody>
          </p:sp>
        </mc:Choice>
        <mc:Fallback>
          <p:sp>
            <p:nvSpPr>
              <p:cNvPr id="5" name="TextBox 4">
                <a:extLst>
                  <a:ext uri="{FF2B5EF4-FFF2-40B4-BE49-F238E27FC236}">
                    <a16:creationId xmlns:a16="http://schemas.microsoft.com/office/drawing/2014/main" id="{987465BD-6756-42F4-3931-2123110E1248}"/>
                  </a:ext>
                </a:extLst>
              </p:cNvPr>
              <p:cNvSpPr txBox="1">
                <a:spLocks noRot="1" noChangeAspect="1" noMove="1" noResize="1" noEditPoints="1" noAdjustHandles="1" noChangeArrowheads="1" noChangeShapeType="1" noTextEdit="1"/>
              </p:cNvSpPr>
              <p:nvPr/>
            </p:nvSpPr>
            <p:spPr>
              <a:xfrm>
                <a:off x="5618328" y="1228121"/>
                <a:ext cx="2729553" cy="66704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325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296E-72B4-4139-B9F4-7643C7A7AF96}"/>
              </a:ext>
            </a:extLst>
          </p:cNvPr>
          <p:cNvSpPr>
            <a:spLocks noGrp="1"/>
          </p:cNvSpPr>
          <p:nvPr>
            <p:ph type="title"/>
          </p:nvPr>
        </p:nvSpPr>
        <p:spPr>
          <a:xfrm>
            <a:off x="205375" y="188413"/>
            <a:ext cx="2325175" cy="707183"/>
          </a:xfrm>
        </p:spPr>
        <p:txBody>
          <a:bodyPr>
            <a:normAutofit fontScale="90000"/>
          </a:bodyPr>
          <a:lstStyle/>
          <a:p>
            <a:pPr algn="ctr"/>
            <a:r>
              <a:rPr lang="en-US">
                <a:latin typeface="Lora" pitchFamily="2" charset="0"/>
              </a:rPr>
              <a:t>Study on trials</a:t>
            </a:r>
          </a:p>
        </p:txBody>
      </p:sp>
      <p:sp>
        <p:nvSpPr>
          <p:cNvPr id="4" name="Slide Number Placeholder 3">
            <a:extLst>
              <a:ext uri="{FF2B5EF4-FFF2-40B4-BE49-F238E27FC236}">
                <a16:creationId xmlns:a16="http://schemas.microsoft.com/office/drawing/2014/main" id="{96EDCE4A-8277-484F-8648-EAA36C8A74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10" name="Picture 9" descr="Chart, line chart&#10;&#10;Description automatically generated">
            <a:extLst>
              <a:ext uri="{FF2B5EF4-FFF2-40B4-BE49-F238E27FC236}">
                <a16:creationId xmlns:a16="http://schemas.microsoft.com/office/drawing/2014/main" id="{987A5550-282C-4803-8244-CBCC8763A47C}"/>
              </a:ext>
            </a:extLst>
          </p:cNvPr>
          <p:cNvPicPr>
            <a:picLocks noChangeAspect="1"/>
          </p:cNvPicPr>
          <p:nvPr/>
        </p:nvPicPr>
        <p:blipFill>
          <a:blip r:embed="rId3"/>
          <a:stretch>
            <a:fillRect/>
          </a:stretch>
        </p:blipFill>
        <p:spPr>
          <a:xfrm>
            <a:off x="3614768" y="39160"/>
            <a:ext cx="2522558" cy="1681706"/>
          </a:xfrm>
          <a:prstGeom prst="rect">
            <a:avLst/>
          </a:prstGeom>
        </p:spPr>
      </p:pic>
      <p:pic>
        <p:nvPicPr>
          <p:cNvPr id="12" name="Picture 11" descr="Chart&#10;&#10;Description automatically generated">
            <a:extLst>
              <a:ext uri="{FF2B5EF4-FFF2-40B4-BE49-F238E27FC236}">
                <a16:creationId xmlns:a16="http://schemas.microsoft.com/office/drawing/2014/main" id="{7BCE841E-1C74-4E52-A85F-02565AF08317}"/>
              </a:ext>
            </a:extLst>
          </p:cNvPr>
          <p:cNvPicPr>
            <a:picLocks noChangeAspect="1"/>
          </p:cNvPicPr>
          <p:nvPr/>
        </p:nvPicPr>
        <p:blipFill>
          <a:blip r:embed="rId4"/>
          <a:stretch>
            <a:fillRect/>
          </a:stretch>
        </p:blipFill>
        <p:spPr>
          <a:xfrm>
            <a:off x="6276265" y="39160"/>
            <a:ext cx="2470543" cy="1647029"/>
          </a:xfrm>
          <a:prstGeom prst="rect">
            <a:avLst/>
          </a:prstGeom>
        </p:spPr>
      </p:pic>
      <p:pic>
        <p:nvPicPr>
          <p:cNvPr id="14" name="Picture 13" descr="Chart, box and whisker chart&#10;&#10;Description automatically generated">
            <a:extLst>
              <a:ext uri="{FF2B5EF4-FFF2-40B4-BE49-F238E27FC236}">
                <a16:creationId xmlns:a16="http://schemas.microsoft.com/office/drawing/2014/main" id="{E17C472A-B2AE-4E43-A7E7-86E795DE97B1}"/>
              </a:ext>
            </a:extLst>
          </p:cNvPr>
          <p:cNvPicPr>
            <a:picLocks noChangeAspect="1"/>
          </p:cNvPicPr>
          <p:nvPr/>
        </p:nvPicPr>
        <p:blipFill>
          <a:blip r:embed="rId5"/>
          <a:stretch>
            <a:fillRect/>
          </a:stretch>
        </p:blipFill>
        <p:spPr>
          <a:xfrm>
            <a:off x="3650694" y="1783711"/>
            <a:ext cx="2450706" cy="1633804"/>
          </a:xfrm>
          <a:prstGeom prst="rect">
            <a:avLst/>
          </a:prstGeom>
        </p:spPr>
      </p:pic>
      <p:pic>
        <p:nvPicPr>
          <p:cNvPr id="16" name="Picture 15" descr="Chart&#10;&#10;Description automatically generated">
            <a:extLst>
              <a:ext uri="{FF2B5EF4-FFF2-40B4-BE49-F238E27FC236}">
                <a16:creationId xmlns:a16="http://schemas.microsoft.com/office/drawing/2014/main" id="{1E23D610-C01D-469A-8BE8-E784BE5553DA}"/>
              </a:ext>
            </a:extLst>
          </p:cNvPr>
          <p:cNvPicPr>
            <a:picLocks noChangeAspect="1"/>
          </p:cNvPicPr>
          <p:nvPr/>
        </p:nvPicPr>
        <p:blipFill>
          <a:blip r:embed="rId6"/>
          <a:stretch>
            <a:fillRect/>
          </a:stretch>
        </p:blipFill>
        <p:spPr>
          <a:xfrm>
            <a:off x="6305624" y="1796672"/>
            <a:ext cx="2411824" cy="1607883"/>
          </a:xfrm>
          <a:prstGeom prst="rect">
            <a:avLst/>
          </a:prstGeom>
        </p:spPr>
      </p:pic>
      <p:sp>
        <p:nvSpPr>
          <p:cNvPr id="15" name="TextBox 14">
            <a:extLst>
              <a:ext uri="{FF2B5EF4-FFF2-40B4-BE49-F238E27FC236}">
                <a16:creationId xmlns:a16="http://schemas.microsoft.com/office/drawing/2014/main" id="{03BBD653-4743-43E8-9530-70ECC76ED5B3}"/>
              </a:ext>
            </a:extLst>
          </p:cNvPr>
          <p:cNvSpPr txBox="1"/>
          <p:nvPr/>
        </p:nvSpPr>
        <p:spPr>
          <a:xfrm>
            <a:off x="-44119" y="1423206"/>
            <a:ext cx="3453311" cy="1708160"/>
          </a:xfrm>
          <a:prstGeom prst="rect">
            <a:avLst/>
          </a:prstGeom>
          <a:noFill/>
        </p:spPr>
        <p:txBody>
          <a:bodyPr wrap="square" rtlCol="0">
            <a:spAutoFit/>
          </a:bodyPr>
          <a:lstStyle/>
          <a:p>
            <a:pPr marL="165735" lvl="0" algn="l" rtl="0">
              <a:spcBef>
                <a:spcPts val="0"/>
              </a:spcBef>
              <a:spcAft>
                <a:spcPts val="0"/>
              </a:spcAft>
              <a:buClr>
                <a:schemeClr val="dk1"/>
              </a:buClr>
              <a:buSzPts val="990"/>
            </a:pPr>
            <a:endParaRPr lang="en-US" sz="1500" dirty="0">
              <a:solidFill>
                <a:schemeClr val="dk1"/>
              </a:solidFill>
              <a:latin typeface="Lora"/>
              <a:sym typeface="Lora"/>
            </a:endParaRPr>
          </a:p>
          <a:p>
            <a:pPr marL="457200" lvl="0" indent="-291465" algn="l" rtl="0">
              <a:spcBef>
                <a:spcPts val="0"/>
              </a:spcBef>
              <a:spcAft>
                <a:spcPts val="0"/>
              </a:spcAft>
              <a:buClr>
                <a:schemeClr val="dk1"/>
              </a:buClr>
              <a:buSzPts val="990"/>
              <a:buFont typeface="Wingdings" panose="05000000000000000000" pitchFamily="2" charset="2"/>
              <a:buChar char="Ø"/>
            </a:pPr>
            <a:endParaRPr lang="en-US" sz="1500" dirty="0">
              <a:solidFill>
                <a:schemeClr val="dk1"/>
              </a:solidFill>
              <a:latin typeface="Lora"/>
              <a:sym typeface="Lora"/>
            </a:endParaRPr>
          </a:p>
          <a:p>
            <a:pPr marL="165735" lvl="0" algn="just" rtl="0">
              <a:spcBef>
                <a:spcPts val="0"/>
              </a:spcBef>
              <a:spcAft>
                <a:spcPts val="0"/>
              </a:spcAft>
              <a:buClr>
                <a:schemeClr val="dk1"/>
              </a:buClr>
              <a:buSzPts val="990"/>
            </a:pPr>
            <a:r>
              <a:rPr lang="en-US" sz="1500" b="1" dirty="0">
                <a:solidFill>
                  <a:schemeClr val="dk1"/>
                </a:solidFill>
                <a:latin typeface="Lora"/>
                <a:sym typeface="Lora"/>
              </a:rPr>
              <a:t>Increase in the horizon leads to better performance, but more trials are required </a:t>
            </a:r>
            <a:r>
              <a:rPr lang="en-US" sz="1500" dirty="0">
                <a:solidFill>
                  <a:schemeClr val="dk1"/>
                </a:solidFill>
                <a:latin typeface="Lora"/>
                <a:sym typeface="Lora"/>
              </a:rPr>
              <a:t>to reach convergence of the Value function and the optimal policy.</a:t>
            </a:r>
          </a:p>
        </p:txBody>
      </p:sp>
      <p:pic>
        <p:nvPicPr>
          <p:cNvPr id="17" name="Picture 16" descr="Chart&#10;&#10;Description automatically generated">
            <a:extLst>
              <a:ext uri="{FF2B5EF4-FFF2-40B4-BE49-F238E27FC236}">
                <a16:creationId xmlns:a16="http://schemas.microsoft.com/office/drawing/2014/main" id="{EEA77BD8-4BB2-49AD-B4CA-231914E28A1F}"/>
              </a:ext>
            </a:extLst>
          </p:cNvPr>
          <p:cNvPicPr>
            <a:picLocks noChangeAspect="1"/>
          </p:cNvPicPr>
          <p:nvPr/>
        </p:nvPicPr>
        <p:blipFill>
          <a:blip r:embed="rId7"/>
          <a:stretch>
            <a:fillRect/>
          </a:stretch>
        </p:blipFill>
        <p:spPr>
          <a:xfrm>
            <a:off x="3650694" y="3470536"/>
            <a:ext cx="2450706" cy="1633804"/>
          </a:xfrm>
          <a:prstGeom prst="rect">
            <a:avLst/>
          </a:prstGeom>
        </p:spPr>
      </p:pic>
      <p:pic>
        <p:nvPicPr>
          <p:cNvPr id="18" name="Picture 17" descr="Chart&#10;&#10;Description automatically generated">
            <a:extLst>
              <a:ext uri="{FF2B5EF4-FFF2-40B4-BE49-F238E27FC236}">
                <a16:creationId xmlns:a16="http://schemas.microsoft.com/office/drawing/2014/main" id="{41B43675-DC16-41D2-92FD-39E99CD54EAF}"/>
              </a:ext>
            </a:extLst>
          </p:cNvPr>
          <p:cNvPicPr>
            <a:picLocks noChangeAspect="1"/>
          </p:cNvPicPr>
          <p:nvPr/>
        </p:nvPicPr>
        <p:blipFill>
          <a:blip r:embed="rId8"/>
          <a:stretch>
            <a:fillRect/>
          </a:stretch>
        </p:blipFill>
        <p:spPr>
          <a:xfrm>
            <a:off x="6256824" y="3515038"/>
            <a:ext cx="2450706" cy="1633804"/>
          </a:xfrm>
          <a:prstGeom prst="rect">
            <a:avLst/>
          </a:prstGeom>
        </p:spPr>
      </p:pic>
      <p:sp>
        <p:nvSpPr>
          <p:cNvPr id="20" name="Frame 19">
            <a:extLst>
              <a:ext uri="{FF2B5EF4-FFF2-40B4-BE49-F238E27FC236}">
                <a16:creationId xmlns:a16="http://schemas.microsoft.com/office/drawing/2014/main" id="{0057AB86-F109-4949-9565-69E301B848D0}"/>
              </a:ext>
            </a:extLst>
          </p:cNvPr>
          <p:cNvSpPr/>
          <p:nvPr/>
        </p:nvSpPr>
        <p:spPr>
          <a:xfrm>
            <a:off x="70569" y="1794830"/>
            <a:ext cx="3453311" cy="1452635"/>
          </a:xfrm>
          <a:prstGeom prst="frame">
            <a:avLst>
              <a:gd name="adj1" fmla="val 2061"/>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547675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6E06-4277-45B4-8347-C5D5E33C8AF8}"/>
              </a:ext>
            </a:extLst>
          </p:cNvPr>
          <p:cNvSpPr>
            <a:spLocks noGrp="1"/>
          </p:cNvSpPr>
          <p:nvPr>
            <p:ph type="title"/>
          </p:nvPr>
        </p:nvSpPr>
        <p:spPr>
          <a:xfrm>
            <a:off x="90388" y="220635"/>
            <a:ext cx="6854591" cy="885151"/>
          </a:xfrm>
        </p:spPr>
        <p:txBody>
          <a:bodyPr>
            <a:normAutofit/>
          </a:bodyPr>
          <a:lstStyle/>
          <a:p>
            <a:r>
              <a:rPr lang="en-US" dirty="0">
                <a:latin typeface="Lora" pitchFamily="2" charset="0"/>
              </a:rPr>
              <a:t>Simulated Trajectories for Unitary Step</a:t>
            </a:r>
          </a:p>
        </p:txBody>
      </p:sp>
      <p:sp>
        <p:nvSpPr>
          <p:cNvPr id="4" name="Slide Number Placeholder 3">
            <a:extLst>
              <a:ext uri="{FF2B5EF4-FFF2-40B4-BE49-F238E27FC236}">
                <a16:creationId xmlns:a16="http://schemas.microsoft.com/office/drawing/2014/main" id="{03FAC0B2-A726-4598-9453-BA4FDE9CB9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12" name="Picture 11">
            <a:extLst>
              <a:ext uri="{FF2B5EF4-FFF2-40B4-BE49-F238E27FC236}">
                <a16:creationId xmlns:a16="http://schemas.microsoft.com/office/drawing/2014/main" id="{379D5B14-DED4-9A4C-60EA-D3EE30A20402}"/>
              </a:ext>
            </a:extLst>
          </p:cNvPr>
          <p:cNvPicPr>
            <a:picLocks noChangeAspect="1"/>
          </p:cNvPicPr>
          <p:nvPr/>
        </p:nvPicPr>
        <p:blipFill rotWithShape="1">
          <a:blip r:embed="rId2"/>
          <a:srcRect t="-309" r="49165" b="57829"/>
          <a:stretch/>
        </p:blipFill>
        <p:spPr>
          <a:xfrm>
            <a:off x="2337542" y="878715"/>
            <a:ext cx="3633030" cy="4178102"/>
          </a:xfrm>
          <a:prstGeom prst="rect">
            <a:avLst/>
          </a:prstGeom>
        </p:spPr>
      </p:pic>
    </p:spTree>
    <p:extLst>
      <p:ext uri="{BB962C8B-B14F-4D97-AF65-F5344CB8AC3E}">
        <p14:creationId xmlns:p14="http://schemas.microsoft.com/office/powerpoint/2010/main" val="1788510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6E06-4277-45B4-8347-C5D5E33C8AF8}"/>
              </a:ext>
            </a:extLst>
          </p:cNvPr>
          <p:cNvSpPr>
            <a:spLocks noGrp="1"/>
          </p:cNvSpPr>
          <p:nvPr>
            <p:ph type="title"/>
          </p:nvPr>
        </p:nvSpPr>
        <p:spPr>
          <a:xfrm>
            <a:off x="90388" y="220635"/>
            <a:ext cx="5913429" cy="885151"/>
          </a:xfrm>
        </p:spPr>
        <p:txBody>
          <a:bodyPr>
            <a:normAutofit/>
          </a:bodyPr>
          <a:lstStyle/>
          <a:p>
            <a:r>
              <a:rPr lang="en-US" dirty="0">
                <a:latin typeface="Lora" pitchFamily="2" charset="0"/>
              </a:rPr>
              <a:t>Simulated Trajectories for Ramp</a:t>
            </a:r>
          </a:p>
        </p:txBody>
      </p:sp>
      <p:sp>
        <p:nvSpPr>
          <p:cNvPr id="4" name="Slide Number Placeholder 3">
            <a:extLst>
              <a:ext uri="{FF2B5EF4-FFF2-40B4-BE49-F238E27FC236}">
                <a16:creationId xmlns:a16="http://schemas.microsoft.com/office/drawing/2014/main" id="{03FAC0B2-A726-4598-9453-BA4FDE9CB9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a:extLst>
              <a:ext uri="{FF2B5EF4-FFF2-40B4-BE49-F238E27FC236}">
                <a16:creationId xmlns:a16="http://schemas.microsoft.com/office/drawing/2014/main" id="{B14B0957-60E6-F41A-EB0C-8FE03D27395C}"/>
              </a:ext>
            </a:extLst>
          </p:cNvPr>
          <p:cNvPicPr>
            <a:picLocks noChangeAspect="1"/>
          </p:cNvPicPr>
          <p:nvPr/>
        </p:nvPicPr>
        <p:blipFill rotWithShape="1">
          <a:blip r:embed="rId2"/>
          <a:srcRect t="323" r="47659"/>
          <a:stretch/>
        </p:blipFill>
        <p:spPr>
          <a:xfrm>
            <a:off x="1596855" y="760167"/>
            <a:ext cx="4741498" cy="4383333"/>
          </a:xfrm>
          <a:prstGeom prst="rect">
            <a:avLst/>
          </a:prstGeom>
        </p:spPr>
      </p:pic>
    </p:spTree>
    <p:extLst>
      <p:ext uri="{BB962C8B-B14F-4D97-AF65-F5344CB8AC3E}">
        <p14:creationId xmlns:p14="http://schemas.microsoft.com/office/powerpoint/2010/main" val="3343553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6E06-4277-45B4-8347-C5D5E33C8AF8}"/>
              </a:ext>
            </a:extLst>
          </p:cNvPr>
          <p:cNvSpPr>
            <a:spLocks noGrp="1"/>
          </p:cNvSpPr>
          <p:nvPr>
            <p:ph type="title"/>
          </p:nvPr>
        </p:nvSpPr>
        <p:spPr>
          <a:xfrm>
            <a:off x="90388" y="220635"/>
            <a:ext cx="5913429" cy="885151"/>
          </a:xfrm>
        </p:spPr>
        <p:txBody>
          <a:bodyPr>
            <a:normAutofit/>
          </a:bodyPr>
          <a:lstStyle/>
          <a:p>
            <a:r>
              <a:rPr lang="en-US" dirty="0">
                <a:latin typeface="Lora" pitchFamily="2" charset="0"/>
              </a:rPr>
              <a:t>Simulated Trajectories for Cosines</a:t>
            </a:r>
          </a:p>
        </p:txBody>
      </p:sp>
      <p:sp>
        <p:nvSpPr>
          <p:cNvPr id="4" name="Slide Number Placeholder 3">
            <a:extLst>
              <a:ext uri="{FF2B5EF4-FFF2-40B4-BE49-F238E27FC236}">
                <a16:creationId xmlns:a16="http://schemas.microsoft.com/office/drawing/2014/main" id="{03FAC0B2-A726-4598-9453-BA4FDE9CB9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10" name="Picture 9">
            <a:extLst>
              <a:ext uri="{FF2B5EF4-FFF2-40B4-BE49-F238E27FC236}">
                <a16:creationId xmlns:a16="http://schemas.microsoft.com/office/drawing/2014/main" id="{9E915198-3820-0C7D-2B51-843B7C3A59F5}"/>
              </a:ext>
            </a:extLst>
          </p:cNvPr>
          <p:cNvPicPr>
            <a:picLocks noChangeAspect="1"/>
          </p:cNvPicPr>
          <p:nvPr/>
        </p:nvPicPr>
        <p:blipFill rotWithShape="1">
          <a:blip r:embed="rId2"/>
          <a:srcRect l="-1" r="49050"/>
          <a:stretch/>
        </p:blipFill>
        <p:spPr>
          <a:xfrm>
            <a:off x="1659303" y="779466"/>
            <a:ext cx="4505092" cy="4143399"/>
          </a:xfrm>
          <a:prstGeom prst="rect">
            <a:avLst/>
          </a:prstGeom>
        </p:spPr>
      </p:pic>
    </p:spTree>
    <p:extLst>
      <p:ext uri="{BB962C8B-B14F-4D97-AF65-F5344CB8AC3E}">
        <p14:creationId xmlns:p14="http://schemas.microsoft.com/office/powerpoint/2010/main" val="3167928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CF866E-2F12-4F98-8A08-7B5355C9A472}"/>
              </a:ext>
            </a:extLst>
          </p:cNvPr>
          <p:cNvSpPr>
            <a:spLocks noGrp="1"/>
          </p:cNvSpPr>
          <p:nvPr>
            <p:ph type="title"/>
          </p:nvPr>
        </p:nvSpPr>
        <p:spPr>
          <a:xfrm>
            <a:off x="311700" y="451749"/>
            <a:ext cx="8520600" cy="572700"/>
          </a:xfrm>
        </p:spPr>
        <p:txBody>
          <a:bodyPr>
            <a:normAutofit/>
          </a:bodyPr>
          <a:lstStyle/>
          <a:p>
            <a:pPr algn="ctr"/>
            <a:r>
              <a:rPr lang="en-IN" sz="2300">
                <a:solidFill>
                  <a:schemeClr val="tx1"/>
                </a:solidFill>
                <a:latin typeface="Lora" pitchFamily="2" charset="0"/>
              </a:rPr>
              <a:t>Problem Statement</a:t>
            </a:r>
          </a:p>
        </p:txBody>
      </p:sp>
      <p:sp>
        <p:nvSpPr>
          <p:cNvPr id="6" name="Text Placeholder 5">
            <a:extLst>
              <a:ext uri="{FF2B5EF4-FFF2-40B4-BE49-F238E27FC236}">
                <a16:creationId xmlns:a16="http://schemas.microsoft.com/office/drawing/2014/main" id="{4B1ADC09-87B2-45D9-A669-5BF9488FD621}"/>
              </a:ext>
            </a:extLst>
          </p:cNvPr>
          <p:cNvSpPr>
            <a:spLocks noGrp="1"/>
          </p:cNvSpPr>
          <p:nvPr>
            <p:ph type="body" idx="1"/>
          </p:nvPr>
        </p:nvSpPr>
        <p:spPr>
          <a:xfrm>
            <a:off x="705970" y="1017725"/>
            <a:ext cx="7893423" cy="1200581"/>
          </a:xfrm>
        </p:spPr>
        <p:txBody>
          <a:bodyPr>
            <a:normAutofit/>
          </a:bodyPr>
          <a:lstStyle/>
          <a:p>
            <a:pPr marL="114300" indent="0" algn="ctr">
              <a:buNone/>
            </a:pPr>
            <a:r>
              <a:rPr lang="en-US" sz="1700" b="0" i="0" dirty="0">
                <a:solidFill>
                  <a:schemeClr val="tx1"/>
                </a:solidFill>
                <a:effectLst/>
                <a:latin typeface="Lora" pitchFamily="2" charset="0"/>
              </a:rPr>
              <a:t>This project aims to address the open-ended research problem of using probabilistic AI tools to support the design of Robust Model Predictive Controllers (MPCs) for UAV path tracking. </a:t>
            </a:r>
            <a:endParaRPr lang="en-IN" sz="1700" dirty="0">
              <a:solidFill>
                <a:schemeClr val="tx1"/>
              </a:solidFill>
              <a:latin typeface="Lora" pitchFamily="2" charset="0"/>
            </a:endParaRPr>
          </a:p>
        </p:txBody>
      </p:sp>
      <p:sp>
        <p:nvSpPr>
          <p:cNvPr id="7" name="Title 4">
            <a:extLst>
              <a:ext uri="{FF2B5EF4-FFF2-40B4-BE49-F238E27FC236}">
                <a16:creationId xmlns:a16="http://schemas.microsoft.com/office/drawing/2014/main" id="{B8EEDAE6-B59B-420C-8501-9BC690689D24}"/>
              </a:ext>
            </a:extLst>
          </p:cNvPr>
          <p:cNvSpPr txBox="1">
            <a:spLocks/>
          </p:cNvSpPr>
          <p:nvPr/>
        </p:nvSpPr>
        <p:spPr>
          <a:xfrm>
            <a:off x="311700" y="2571638"/>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N" sz="2400">
                <a:solidFill>
                  <a:schemeClr val="tx1"/>
                </a:solidFill>
                <a:latin typeface="Lora" pitchFamily="2" charset="0"/>
              </a:rPr>
              <a:t>Proposal</a:t>
            </a:r>
          </a:p>
        </p:txBody>
      </p:sp>
      <p:sp>
        <p:nvSpPr>
          <p:cNvPr id="8" name="Text Placeholder 5">
            <a:extLst>
              <a:ext uri="{FF2B5EF4-FFF2-40B4-BE49-F238E27FC236}">
                <a16:creationId xmlns:a16="http://schemas.microsoft.com/office/drawing/2014/main" id="{70E63111-E597-46E1-AA87-B64471A1F43A}"/>
              </a:ext>
            </a:extLst>
          </p:cNvPr>
          <p:cNvSpPr txBox="1">
            <a:spLocks/>
          </p:cNvSpPr>
          <p:nvPr/>
        </p:nvSpPr>
        <p:spPr>
          <a:xfrm>
            <a:off x="705970" y="3120862"/>
            <a:ext cx="7893423" cy="1200581"/>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solidFill>
                  <a:schemeClr val="tx1"/>
                </a:solidFill>
                <a:latin typeface="Lora" pitchFamily="2" charset="0"/>
              </a:rPr>
              <a:t>To translate the MPC problem into a Stochastic Shortest Path Markov Decision Process, and to evaluate online solving algorithms to ensure path tracking in the presence of perturbations and uncertainties, in bounded time.</a:t>
            </a:r>
            <a:endParaRPr lang="en-IN" dirty="0">
              <a:solidFill>
                <a:schemeClr val="tx1"/>
              </a:solidFill>
              <a:latin typeface="Lora" pitchFamily="2" charset="0"/>
            </a:endParaRPr>
          </a:p>
        </p:txBody>
      </p:sp>
      <p:sp>
        <p:nvSpPr>
          <p:cNvPr id="9" name="Rectangle 8">
            <a:extLst>
              <a:ext uri="{FF2B5EF4-FFF2-40B4-BE49-F238E27FC236}">
                <a16:creationId xmlns:a16="http://schemas.microsoft.com/office/drawing/2014/main" id="{431F2A35-0EBA-4A7E-9931-64E8A44532C4}"/>
              </a:ext>
            </a:extLst>
          </p:cNvPr>
          <p:cNvSpPr/>
          <p:nvPr/>
        </p:nvSpPr>
        <p:spPr>
          <a:xfrm>
            <a:off x="705971" y="445025"/>
            <a:ext cx="7893423" cy="1773281"/>
          </a:xfrm>
          <a:prstGeom prst="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50000"/>
                </a:schemeClr>
              </a:solidFill>
            </a:endParaRPr>
          </a:p>
        </p:txBody>
      </p:sp>
      <p:sp>
        <p:nvSpPr>
          <p:cNvPr id="10" name="Rectangle 9">
            <a:extLst>
              <a:ext uri="{FF2B5EF4-FFF2-40B4-BE49-F238E27FC236}">
                <a16:creationId xmlns:a16="http://schemas.microsoft.com/office/drawing/2014/main" id="{7658FF78-29D0-4A9C-80A1-80B5BF183618}"/>
              </a:ext>
            </a:extLst>
          </p:cNvPr>
          <p:cNvSpPr/>
          <p:nvPr/>
        </p:nvSpPr>
        <p:spPr>
          <a:xfrm>
            <a:off x="705970" y="2571750"/>
            <a:ext cx="7893423" cy="1773281"/>
          </a:xfrm>
          <a:prstGeom prst="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50000"/>
                </a:schemeClr>
              </a:solidFill>
            </a:endParaRPr>
          </a:p>
        </p:txBody>
      </p:sp>
      <p:sp>
        <p:nvSpPr>
          <p:cNvPr id="11" name="Slide Number Placeholder 10">
            <a:extLst>
              <a:ext uri="{FF2B5EF4-FFF2-40B4-BE49-F238E27FC236}">
                <a16:creationId xmlns:a16="http://schemas.microsoft.com/office/drawing/2014/main" id="{AD6C8F4E-E1D4-4F33-9FAD-89DB93A413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67734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6E06-4277-45B4-8347-C5D5E33C8AF8}"/>
              </a:ext>
            </a:extLst>
          </p:cNvPr>
          <p:cNvSpPr>
            <a:spLocks noGrp="1"/>
          </p:cNvSpPr>
          <p:nvPr>
            <p:ph type="title"/>
          </p:nvPr>
        </p:nvSpPr>
        <p:spPr>
          <a:xfrm>
            <a:off x="90388" y="220635"/>
            <a:ext cx="8633234" cy="885151"/>
          </a:xfrm>
        </p:spPr>
        <p:txBody>
          <a:bodyPr>
            <a:normAutofit fontScale="90000"/>
          </a:bodyPr>
          <a:lstStyle/>
          <a:p>
            <a:r>
              <a:rPr lang="en-US" dirty="0">
                <a:latin typeface="Lora" pitchFamily="2" charset="0"/>
              </a:rPr>
              <a:t>Simulated Trajectories 2D for a circular path (Coupled)</a:t>
            </a:r>
          </a:p>
        </p:txBody>
      </p:sp>
      <p:sp>
        <p:nvSpPr>
          <p:cNvPr id="4" name="Slide Number Placeholder 3">
            <a:extLst>
              <a:ext uri="{FF2B5EF4-FFF2-40B4-BE49-F238E27FC236}">
                <a16:creationId xmlns:a16="http://schemas.microsoft.com/office/drawing/2014/main" id="{03FAC0B2-A726-4598-9453-BA4FDE9CB9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7" name="Picture 6">
            <a:extLst>
              <a:ext uri="{FF2B5EF4-FFF2-40B4-BE49-F238E27FC236}">
                <a16:creationId xmlns:a16="http://schemas.microsoft.com/office/drawing/2014/main" id="{91484E01-5875-FC86-6D17-88E6A4ADED40}"/>
              </a:ext>
            </a:extLst>
          </p:cNvPr>
          <p:cNvPicPr>
            <a:picLocks noChangeAspect="1"/>
          </p:cNvPicPr>
          <p:nvPr/>
        </p:nvPicPr>
        <p:blipFill>
          <a:blip r:embed="rId2"/>
          <a:stretch>
            <a:fillRect/>
          </a:stretch>
        </p:blipFill>
        <p:spPr>
          <a:xfrm>
            <a:off x="420378" y="780584"/>
            <a:ext cx="8134838" cy="4028565"/>
          </a:xfrm>
          <a:prstGeom prst="rect">
            <a:avLst/>
          </a:prstGeom>
        </p:spPr>
      </p:pic>
      <p:pic>
        <p:nvPicPr>
          <p:cNvPr id="8" name="Picture 7">
            <a:extLst>
              <a:ext uri="{FF2B5EF4-FFF2-40B4-BE49-F238E27FC236}">
                <a16:creationId xmlns:a16="http://schemas.microsoft.com/office/drawing/2014/main" id="{5C40AB8B-D508-3515-7FAC-7AC87641AE58}"/>
              </a:ext>
            </a:extLst>
          </p:cNvPr>
          <p:cNvPicPr>
            <a:picLocks noChangeAspect="1"/>
          </p:cNvPicPr>
          <p:nvPr/>
        </p:nvPicPr>
        <p:blipFill rotWithShape="1">
          <a:blip r:embed="rId3"/>
          <a:srcRect t="4243" r="8530"/>
          <a:stretch/>
        </p:blipFill>
        <p:spPr>
          <a:xfrm>
            <a:off x="2612362" y="1284851"/>
            <a:ext cx="3846425" cy="3020029"/>
          </a:xfrm>
          <a:prstGeom prst="rect">
            <a:avLst/>
          </a:prstGeom>
        </p:spPr>
      </p:pic>
    </p:spTree>
    <p:extLst>
      <p:ext uri="{BB962C8B-B14F-4D97-AF65-F5344CB8AC3E}">
        <p14:creationId xmlns:p14="http://schemas.microsoft.com/office/powerpoint/2010/main" val="130182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6E06-4277-45B4-8347-C5D5E33C8AF8}"/>
              </a:ext>
            </a:extLst>
          </p:cNvPr>
          <p:cNvSpPr>
            <a:spLocks noGrp="1"/>
          </p:cNvSpPr>
          <p:nvPr>
            <p:ph type="title"/>
          </p:nvPr>
        </p:nvSpPr>
        <p:spPr>
          <a:xfrm>
            <a:off x="90388" y="220635"/>
            <a:ext cx="8633234" cy="885151"/>
          </a:xfrm>
        </p:spPr>
        <p:txBody>
          <a:bodyPr>
            <a:normAutofit fontScale="90000"/>
          </a:bodyPr>
          <a:lstStyle/>
          <a:p>
            <a:r>
              <a:rPr lang="en-US" dirty="0">
                <a:latin typeface="Lora" pitchFamily="2" charset="0"/>
              </a:rPr>
              <a:t>Simulated Trajectories 2D for a circular path (Uncoupled)</a:t>
            </a:r>
          </a:p>
        </p:txBody>
      </p:sp>
      <p:sp>
        <p:nvSpPr>
          <p:cNvPr id="4" name="Slide Number Placeholder 3">
            <a:extLst>
              <a:ext uri="{FF2B5EF4-FFF2-40B4-BE49-F238E27FC236}">
                <a16:creationId xmlns:a16="http://schemas.microsoft.com/office/drawing/2014/main" id="{03FAC0B2-A726-4598-9453-BA4FDE9CB9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a:extLst>
              <a:ext uri="{FF2B5EF4-FFF2-40B4-BE49-F238E27FC236}">
                <a16:creationId xmlns:a16="http://schemas.microsoft.com/office/drawing/2014/main" id="{337F2879-BB0A-412A-BB7A-B5BD06AEA8B8}"/>
              </a:ext>
            </a:extLst>
          </p:cNvPr>
          <p:cNvPicPr>
            <a:picLocks noChangeAspect="1"/>
          </p:cNvPicPr>
          <p:nvPr/>
        </p:nvPicPr>
        <p:blipFill>
          <a:blip r:embed="rId2"/>
          <a:stretch>
            <a:fillRect/>
          </a:stretch>
        </p:blipFill>
        <p:spPr>
          <a:xfrm>
            <a:off x="310047" y="734388"/>
            <a:ext cx="8193916" cy="4055782"/>
          </a:xfrm>
          <a:prstGeom prst="rect">
            <a:avLst/>
          </a:prstGeom>
        </p:spPr>
      </p:pic>
      <p:sp>
        <p:nvSpPr>
          <p:cNvPr id="9" name="TextBox 8">
            <a:extLst>
              <a:ext uri="{FF2B5EF4-FFF2-40B4-BE49-F238E27FC236}">
                <a16:creationId xmlns:a16="http://schemas.microsoft.com/office/drawing/2014/main" id="{037FAAAB-8DA9-38CB-55C2-854A749F2876}"/>
              </a:ext>
            </a:extLst>
          </p:cNvPr>
          <p:cNvSpPr txBox="1"/>
          <p:nvPr/>
        </p:nvSpPr>
        <p:spPr>
          <a:xfrm>
            <a:off x="2798956" y="1116631"/>
            <a:ext cx="3546087" cy="646331"/>
          </a:xfrm>
          <a:prstGeom prst="rect">
            <a:avLst/>
          </a:prstGeom>
          <a:noFill/>
        </p:spPr>
        <p:txBody>
          <a:bodyPr wrap="square">
            <a:spAutoFit/>
          </a:bodyPr>
          <a:lstStyle/>
          <a:p>
            <a:r>
              <a:rPr lang="en-US" sz="900" b="0" dirty="0">
                <a:solidFill>
                  <a:srgbClr val="569CD6"/>
                </a:solidFill>
                <a:effectLst/>
                <a:latin typeface="Consolas" panose="020B0609020204030204" pitchFamily="49" charset="0"/>
              </a:rPr>
              <a:t>double</a:t>
            </a:r>
            <a:r>
              <a:rPr lang="en-US" sz="900" b="0" dirty="0">
                <a:solidFill>
                  <a:srgbClr val="CCCCCC"/>
                </a:solidFill>
                <a:effectLst/>
                <a:latin typeface="Consolas" panose="020B0609020204030204" pitchFamily="49" charset="0"/>
              </a:rPr>
              <a:t> </a:t>
            </a:r>
            <a:r>
              <a:rPr lang="en-US" sz="900" b="0" dirty="0" err="1">
                <a:solidFill>
                  <a:srgbClr val="DCDCAA"/>
                </a:solidFill>
                <a:effectLst/>
                <a:latin typeface="Consolas" panose="020B0609020204030204" pitchFamily="49" charset="0"/>
              </a:rPr>
              <a:t>cost_function</a:t>
            </a:r>
            <a:r>
              <a:rPr lang="en-US" sz="900" b="0" dirty="0">
                <a:solidFill>
                  <a:srgbClr val="CCCCCC"/>
                </a:solidFill>
                <a:effectLst/>
                <a:latin typeface="Consolas" panose="020B0609020204030204" pitchFamily="49" charset="0"/>
              </a:rPr>
              <a:t>(</a:t>
            </a:r>
            <a:r>
              <a:rPr lang="en-US" sz="900" b="0" dirty="0">
                <a:solidFill>
                  <a:srgbClr val="569CD6"/>
                </a:solidFill>
                <a:effectLst/>
                <a:latin typeface="Consolas" panose="020B0609020204030204" pitchFamily="49" charset="0"/>
              </a:rPr>
              <a:t>const</a:t>
            </a:r>
            <a:r>
              <a:rPr lang="en-US" sz="900" b="0" dirty="0">
                <a:solidFill>
                  <a:srgbClr val="CCCCCC"/>
                </a:solidFill>
                <a:effectLst/>
                <a:latin typeface="Consolas" panose="020B0609020204030204" pitchFamily="49" charset="0"/>
              </a:rPr>
              <a:t> </a:t>
            </a:r>
            <a:r>
              <a:rPr lang="en-US" sz="900" b="0" dirty="0">
                <a:solidFill>
                  <a:srgbClr val="4EC9B0"/>
                </a:solidFill>
                <a:effectLst/>
                <a:latin typeface="Consolas" panose="020B0609020204030204" pitchFamily="49" charset="0"/>
              </a:rPr>
              <a:t>Eigen</a:t>
            </a:r>
            <a:r>
              <a:rPr lang="en-US" sz="900" b="0" dirty="0">
                <a:solidFill>
                  <a:srgbClr val="CCCCCC"/>
                </a:solidFill>
                <a:effectLst/>
                <a:latin typeface="Consolas" panose="020B0609020204030204" pitchFamily="49" charset="0"/>
              </a:rPr>
              <a:t>::</a:t>
            </a:r>
            <a:r>
              <a:rPr lang="en-US" sz="900" b="0" dirty="0" err="1">
                <a:solidFill>
                  <a:srgbClr val="4EC9B0"/>
                </a:solidFill>
                <a:effectLst/>
                <a:latin typeface="Consolas" panose="020B0609020204030204" pitchFamily="49" charset="0"/>
              </a:rPr>
              <a:t>VectorXf</a:t>
            </a:r>
            <a:r>
              <a:rPr lang="en-US" sz="900" b="0" dirty="0">
                <a:solidFill>
                  <a:srgbClr val="569CD6"/>
                </a:solidFill>
                <a:effectLst/>
                <a:latin typeface="Consolas" panose="020B0609020204030204" pitchFamily="49" charset="0"/>
              </a:rPr>
              <a:t>&amp;</a:t>
            </a:r>
            <a:r>
              <a:rPr lang="en-US" sz="900" b="0" dirty="0">
                <a:solidFill>
                  <a:srgbClr val="CCCCCC"/>
                </a:solidFill>
                <a:effectLst/>
                <a:latin typeface="Consolas" panose="020B0609020204030204" pitchFamily="49" charset="0"/>
              </a:rPr>
              <a:t> </a:t>
            </a:r>
            <a:r>
              <a:rPr lang="en-US" sz="900" b="0" dirty="0">
                <a:solidFill>
                  <a:srgbClr val="9CDCFE"/>
                </a:solidFill>
                <a:effectLst/>
                <a:latin typeface="Consolas" panose="020B0609020204030204" pitchFamily="49" charset="0"/>
              </a:rPr>
              <a:t>x</a:t>
            </a:r>
            <a:r>
              <a:rPr lang="en-US" sz="900" b="0" dirty="0">
                <a:solidFill>
                  <a:srgbClr val="CCCCCC"/>
                </a:solidFill>
                <a:effectLst/>
                <a:latin typeface="Consolas" panose="020B0609020204030204" pitchFamily="49" charset="0"/>
              </a:rPr>
              <a:t>){</a:t>
            </a:r>
          </a:p>
          <a:p>
            <a:r>
              <a:rPr lang="en-US" sz="900" b="0" dirty="0">
                <a:solidFill>
                  <a:srgbClr val="CCCCCC"/>
                </a:solidFill>
                <a:effectLst/>
                <a:latin typeface="Consolas" panose="020B0609020204030204" pitchFamily="49" charset="0"/>
              </a:rPr>
              <a:t>    </a:t>
            </a:r>
            <a:r>
              <a:rPr lang="en-US" sz="900" b="0" dirty="0">
                <a:solidFill>
                  <a:srgbClr val="569CD6"/>
                </a:solidFill>
                <a:effectLst/>
                <a:latin typeface="Consolas" panose="020B0609020204030204" pitchFamily="49" charset="0"/>
              </a:rPr>
              <a:t>double</a:t>
            </a:r>
            <a:r>
              <a:rPr lang="en-US" sz="900" b="0" dirty="0">
                <a:solidFill>
                  <a:srgbClr val="CCCCCC"/>
                </a:solidFill>
                <a:effectLst/>
                <a:latin typeface="Consolas" panose="020B0609020204030204" pitchFamily="49" charset="0"/>
              </a:rPr>
              <a:t> </a:t>
            </a:r>
            <a:r>
              <a:rPr lang="en-US" sz="900" b="0" dirty="0">
                <a:solidFill>
                  <a:srgbClr val="9CDCFE"/>
                </a:solidFill>
                <a:effectLst/>
                <a:latin typeface="Consolas" panose="020B0609020204030204" pitchFamily="49" charset="0"/>
              </a:rPr>
              <a:t>a</a:t>
            </a:r>
            <a:r>
              <a:rPr lang="en-US" sz="900" b="0" dirty="0">
                <a:solidFill>
                  <a:srgbClr val="CCCCCC"/>
                </a:solidFill>
                <a:effectLst/>
                <a:latin typeface="Consolas" panose="020B0609020204030204" pitchFamily="49" charset="0"/>
              </a:rPr>
              <a:t> </a:t>
            </a:r>
            <a:r>
              <a:rPr lang="en-US" sz="900" b="0" dirty="0">
                <a:solidFill>
                  <a:srgbClr val="D4D4D4"/>
                </a:solidFill>
                <a:effectLst/>
                <a:latin typeface="Consolas" panose="020B0609020204030204" pitchFamily="49" charset="0"/>
              </a:rPr>
              <a:t>=</a:t>
            </a:r>
            <a:r>
              <a:rPr lang="en-US" sz="900" b="0" dirty="0">
                <a:solidFill>
                  <a:srgbClr val="9CDCFE"/>
                </a:solidFill>
                <a:effectLst/>
                <a:latin typeface="Consolas" panose="020B0609020204030204" pitchFamily="49" charset="0"/>
              </a:rPr>
              <a:t>x</a:t>
            </a:r>
            <a:r>
              <a:rPr lang="en-US" sz="900" b="0" dirty="0">
                <a:solidFill>
                  <a:srgbClr val="DCDCAA"/>
                </a:solidFill>
                <a:effectLst/>
                <a:latin typeface="Consolas" panose="020B0609020204030204" pitchFamily="49" charset="0"/>
              </a:rPr>
              <a:t>(</a:t>
            </a:r>
            <a:r>
              <a:rPr lang="en-US" sz="900" b="0" dirty="0">
                <a:solidFill>
                  <a:srgbClr val="B5CEA8"/>
                </a:solidFill>
                <a:effectLst/>
                <a:latin typeface="Consolas" panose="020B0609020204030204" pitchFamily="49" charset="0"/>
              </a:rPr>
              <a:t>0</a:t>
            </a:r>
            <a:r>
              <a:rPr lang="en-US" sz="900" b="0" dirty="0">
                <a:solidFill>
                  <a:srgbClr val="DCDCAA"/>
                </a:solidFill>
                <a:effectLst/>
                <a:latin typeface="Consolas" panose="020B0609020204030204" pitchFamily="49" charset="0"/>
              </a:rPr>
              <a:t>)</a:t>
            </a:r>
            <a:r>
              <a:rPr lang="en-US" sz="900" b="0" dirty="0">
                <a:solidFill>
                  <a:srgbClr val="D4D4D4"/>
                </a:solidFill>
                <a:effectLst/>
                <a:latin typeface="Consolas" panose="020B0609020204030204" pitchFamily="49" charset="0"/>
              </a:rPr>
              <a:t>*</a:t>
            </a:r>
            <a:r>
              <a:rPr lang="en-US" sz="900" b="0" dirty="0">
                <a:solidFill>
                  <a:srgbClr val="9CDCFE"/>
                </a:solidFill>
                <a:effectLst/>
                <a:latin typeface="Consolas" panose="020B0609020204030204" pitchFamily="49" charset="0"/>
              </a:rPr>
              <a:t>x</a:t>
            </a:r>
            <a:r>
              <a:rPr lang="en-US" sz="900" b="0" dirty="0">
                <a:solidFill>
                  <a:srgbClr val="DCDCAA"/>
                </a:solidFill>
                <a:effectLst/>
                <a:latin typeface="Consolas" panose="020B0609020204030204" pitchFamily="49" charset="0"/>
              </a:rPr>
              <a:t>(</a:t>
            </a:r>
            <a:r>
              <a:rPr lang="en-US" sz="900" b="0" dirty="0">
                <a:solidFill>
                  <a:srgbClr val="B5CEA8"/>
                </a:solidFill>
                <a:effectLst/>
                <a:latin typeface="Consolas" panose="020B0609020204030204" pitchFamily="49" charset="0"/>
              </a:rPr>
              <a:t>0</a:t>
            </a:r>
            <a:r>
              <a:rPr lang="en-US" sz="900" b="0" dirty="0">
                <a:solidFill>
                  <a:srgbClr val="DCDCAA"/>
                </a:solidFill>
                <a:effectLst/>
                <a:latin typeface="Consolas" panose="020B0609020204030204" pitchFamily="49" charset="0"/>
              </a:rPr>
              <a:t>)</a:t>
            </a:r>
            <a:r>
              <a:rPr lang="en-US" sz="900" b="0" dirty="0">
                <a:solidFill>
                  <a:srgbClr val="CCCCCC"/>
                </a:solidFill>
                <a:effectLst/>
                <a:latin typeface="Consolas" panose="020B0609020204030204" pitchFamily="49" charset="0"/>
              </a:rPr>
              <a:t> </a:t>
            </a:r>
            <a:r>
              <a:rPr lang="en-US" sz="900" b="0" dirty="0">
                <a:solidFill>
                  <a:srgbClr val="D4D4D4"/>
                </a:solidFill>
                <a:effectLst/>
                <a:latin typeface="Consolas" panose="020B0609020204030204" pitchFamily="49" charset="0"/>
              </a:rPr>
              <a:t>+</a:t>
            </a:r>
            <a:r>
              <a:rPr lang="en-US" sz="900" b="0" dirty="0">
                <a:solidFill>
                  <a:srgbClr val="CCCCCC"/>
                </a:solidFill>
                <a:effectLst/>
                <a:latin typeface="Consolas" panose="020B0609020204030204" pitchFamily="49" charset="0"/>
              </a:rPr>
              <a:t> </a:t>
            </a:r>
            <a:r>
              <a:rPr lang="en-US" sz="900" b="0" dirty="0">
                <a:solidFill>
                  <a:srgbClr val="B5CEA8"/>
                </a:solidFill>
                <a:effectLst/>
                <a:latin typeface="Consolas" panose="020B0609020204030204" pitchFamily="49" charset="0"/>
              </a:rPr>
              <a:t>0.0035</a:t>
            </a:r>
            <a:r>
              <a:rPr lang="en-US" sz="900" b="0" dirty="0">
                <a:solidFill>
                  <a:srgbClr val="D4D4D4"/>
                </a:solidFill>
                <a:effectLst/>
                <a:latin typeface="Consolas" panose="020B0609020204030204" pitchFamily="49" charset="0"/>
              </a:rPr>
              <a:t>*</a:t>
            </a:r>
            <a:r>
              <a:rPr lang="en-US" sz="900" b="0" dirty="0">
                <a:solidFill>
                  <a:srgbClr val="9CDCFE"/>
                </a:solidFill>
                <a:effectLst/>
                <a:latin typeface="Consolas" panose="020B0609020204030204" pitchFamily="49" charset="0"/>
              </a:rPr>
              <a:t>x</a:t>
            </a:r>
            <a:r>
              <a:rPr lang="en-US" sz="900" b="0" dirty="0">
                <a:solidFill>
                  <a:srgbClr val="DCDCAA"/>
                </a:solidFill>
                <a:effectLst/>
                <a:latin typeface="Consolas" panose="020B0609020204030204" pitchFamily="49" charset="0"/>
              </a:rPr>
              <a:t>(</a:t>
            </a:r>
            <a:r>
              <a:rPr lang="en-US" sz="900" b="0" dirty="0">
                <a:solidFill>
                  <a:srgbClr val="B5CEA8"/>
                </a:solidFill>
                <a:effectLst/>
                <a:latin typeface="Consolas" panose="020B0609020204030204" pitchFamily="49" charset="0"/>
              </a:rPr>
              <a:t>1</a:t>
            </a:r>
            <a:r>
              <a:rPr lang="en-US" sz="900" b="0" dirty="0">
                <a:solidFill>
                  <a:srgbClr val="DCDCAA"/>
                </a:solidFill>
                <a:effectLst/>
                <a:latin typeface="Consolas" panose="020B0609020204030204" pitchFamily="49" charset="0"/>
              </a:rPr>
              <a:t>)</a:t>
            </a:r>
            <a:r>
              <a:rPr lang="en-US" sz="900" b="0" dirty="0">
                <a:solidFill>
                  <a:srgbClr val="D4D4D4"/>
                </a:solidFill>
                <a:effectLst/>
                <a:latin typeface="Consolas" panose="020B0609020204030204" pitchFamily="49" charset="0"/>
              </a:rPr>
              <a:t>*</a:t>
            </a:r>
            <a:r>
              <a:rPr lang="en-US" sz="900" b="0" dirty="0">
                <a:solidFill>
                  <a:srgbClr val="9CDCFE"/>
                </a:solidFill>
                <a:effectLst/>
                <a:latin typeface="Consolas" panose="020B0609020204030204" pitchFamily="49" charset="0"/>
              </a:rPr>
              <a:t>x</a:t>
            </a:r>
            <a:r>
              <a:rPr lang="en-US" sz="900" b="0" dirty="0">
                <a:solidFill>
                  <a:srgbClr val="DCDCAA"/>
                </a:solidFill>
                <a:effectLst/>
                <a:latin typeface="Consolas" panose="020B0609020204030204" pitchFamily="49" charset="0"/>
              </a:rPr>
              <a:t>(</a:t>
            </a:r>
            <a:r>
              <a:rPr lang="en-US" sz="900" b="0" dirty="0">
                <a:solidFill>
                  <a:srgbClr val="B5CEA8"/>
                </a:solidFill>
                <a:effectLst/>
                <a:latin typeface="Consolas" panose="020B0609020204030204" pitchFamily="49" charset="0"/>
              </a:rPr>
              <a:t>1</a:t>
            </a:r>
            <a:r>
              <a:rPr lang="en-US" sz="900" b="0" dirty="0">
                <a:solidFill>
                  <a:srgbClr val="DCDCAA"/>
                </a:solidFill>
                <a:effectLst/>
                <a:latin typeface="Consolas" panose="020B0609020204030204" pitchFamily="49" charset="0"/>
              </a:rPr>
              <a:t>)</a:t>
            </a:r>
            <a:r>
              <a:rPr lang="en-US" sz="900" b="0" dirty="0">
                <a:solidFill>
                  <a:srgbClr val="CCCCCC"/>
                </a:solidFill>
                <a:effectLst/>
                <a:latin typeface="Consolas" panose="020B0609020204030204" pitchFamily="49" charset="0"/>
              </a:rPr>
              <a:t>;</a:t>
            </a:r>
          </a:p>
          <a:p>
            <a:r>
              <a:rPr lang="en-US" sz="900" b="0" dirty="0">
                <a:solidFill>
                  <a:srgbClr val="CCCCCC"/>
                </a:solidFill>
                <a:effectLst/>
                <a:latin typeface="Consolas" panose="020B0609020204030204" pitchFamily="49" charset="0"/>
              </a:rPr>
              <a:t>         </a:t>
            </a:r>
            <a:r>
              <a:rPr lang="en-US" sz="900" b="0" dirty="0">
                <a:solidFill>
                  <a:srgbClr val="C586C0"/>
                </a:solidFill>
                <a:effectLst/>
                <a:latin typeface="Consolas" panose="020B0609020204030204" pitchFamily="49" charset="0"/>
              </a:rPr>
              <a:t>return</a:t>
            </a:r>
            <a:r>
              <a:rPr lang="en-US" sz="900" b="0" dirty="0">
                <a:solidFill>
                  <a:srgbClr val="CCCCCC"/>
                </a:solidFill>
                <a:effectLst/>
                <a:latin typeface="Consolas" panose="020B0609020204030204" pitchFamily="49" charset="0"/>
              </a:rPr>
              <a:t> </a:t>
            </a:r>
            <a:r>
              <a:rPr lang="en-US" sz="900" b="0" dirty="0">
                <a:solidFill>
                  <a:srgbClr val="9CDCFE"/>
                </a:solidFill>
                <a:effectLst/>
                <a:latin typeface="Consolas" panose="020B0609020204030204" pitchFamily="49" charset="0"/>
              </a:rPr>
              <a:t>a</a:t>
            </a:r>
            <a:r>
              <a:rPr lang="en-US" sz="900" b="0" dirty="0">
                <a:solidFill>
                  <a:srgbClr val="CCCCCC"/>
                </a:solidFill>
                <a:effectLst/>
                <a:latin typeface="Consolas" panose="020B0609020204030204" pitchFamily="49" charset="0"/>
              </a:rPr>
              <a:t>;</a:t>
            </a:r>
          </a:p>
          <a:p>
            <a:r>
              <a:rPr lang="en-US" sz="900" b="0" dirty="0">
                <a:solidFill>
                  <a:srgbClr val="CCCCCC"/>
                </a:solidFill>
                <a:effectLst/>
                <a:latin typeface="Consolas" panose="020B0609020204030204" pitchFamily="49" charset="0"/>
              </a:rPr>
              <a:t>    }</a:t>
            </a:r>
          </a:p>
        </p:txBody>
      </p:sp>
    </p:spTree>
    <p:extLst>
      <p:ext uri="{BB962C8B-B14F-4D97-AF65-F5344CB8AC3E}">
        <p14:creationId xmlns:p14="http://schemas.microsoft.com/office/powerpoint/2010/main" val="189756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6E06-4277-45B4-8347-C5D5E33C8AF8}"/>
              </a:ext>
            </a:extLst>
          </p:cNvPr>
          <p:cNvSpPr>
            <a:spLocks noGrp="1"/>
          </p:cNvSpPr>
          <p:nvPr>
            <p:ph type="title"/>
          </p:nvPr>
        </p:nvSpPr>
        <p:spPr>
          <a:xfrm>
            <a:off x="90388" y="220635"/>
            <a:ext cx="8633234" cy="885151"/>
          </a:xfrm>
        </p:spPr>
        <p:txBody>
          <a:bodyPr>
            <a:normAutofit fontScale="90000"/>
          </a:bodyPr>
          <a:lstStyle/>
          <a:p>
            <a:r>
              <a:rPr lang="en-US" dirty="0">
                <a:latin typeface="Lora" pitchFamily="2" charset="0"/>
              </a:rPr>
              <a:t>Simulated Trajectories 2D for a circular path (Uncoupled)</a:t>
            </a:r>
          </a:p>
        </p:txBody>
      </p:sp>
      <p:sp>
        <p:nvSpPr>
          <p:cNvPr id="4" name="Slide Number Placeholder 3">
            <a:extLst>
              <a:ext uri="{FF2B5EF4-FFF2-40B4-BE49-F238E27FC236}">
                <a16:creationId xmlns:a16="http://schemas.microsoft.com/office/drawing/2014/main" id="{03FAC0B2-A726-4598-9453-BA4FDE9CB9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a:extLst>
              <a:ext uri="{FF2B5EF4-FFF2-40B4-BE49-F238E27FC236}">
                <a16:creationId xmlns:a16="http://schemas.microsoft.com/office/drawing/2014/main" id="{D21177F8-63D6-B7F2-3F27-3491FE384464}"/>
              </a:ext>
            </a:extLst>
          </p:cNvPr>
          <p:cNvPicPr>
            <a:picLocks noChangeAspect="1"/>
          </p:cNvPicPr>
          <p:nvPr/>
        </p:nvPicPr>
        <p:blipFill>
          <a:blip r:embed="rId2"/>
          <a:stretch>
            <a:fillRect/>
          </a:stretch>
        </p:blipFill>
        <p:spPr>
          <a:xfrm>
            <a:off x="189749" y="850599"/>
            <a:ext cx="8100246" cy="4009418"/>
          </a:xfrm>
          <a:prstGeom prst="rect">
            <a:avLst/>
          </a:prstGeom>
        </p:spPr>
      </p:pic>
      <p:sp>
        <p:nvSpPr>
          <p:cNvPr id="11" name="TextBox 10">
            <a:extLst>
              <a:ext uri="{FF2B5EF4-FFF2-40B4-BE49-F238E27FC236}">
                <a16:creationId xmlns:a16="http://schemas.microsoft.com/office/drawing/2014/main" id="{F3628197-40DF-12A5-F537-ED3C6B62F8E0}"/>
              </a:ext>
            </a:extLst>
          </p:cNvPr>
          <p:cNvSpPr txBox="1"/>
          <p:nvPr/>
        </p:nvSpPr>
        <p:spPr>
          <a:xfrm>
            <a:off x="2819028" y="3505712"/>
            <a:ext cx="3175868" cy="1200329"/>
          </a:xfrm>
          <a:prstGeom prst="rect">
            <a:avLst/>
          </a:prstGeom>
          <a:noFill/>
        </p:spPr>
        <p:txBody>
          <a:bodyPr wrap="square">
            <a:spAutoFit/>
          </a:bodyPr>
          <a:lstStyle/>
          <a:p>
            <a:r>
              <a:rPr lang="en-US" sz="900" b="0" dirty="0">
                <a:solidFill>
                  <a:srgbClr val="569CD6"/>
                </a:solidFill>
                <a:effectLst/>
                <a:latin typeface="Consolas" panose="020B0609020204030204" pitchFamily="49" charset="0"/>
              </a:rPr>
              <a:t>double</a:t>
            </a:r>
            <a:r>
              <a:rPr lang="en-US" sz="900" b="0" dirty="0">
                <a:solidFill>
                  <a:srgbClr val="CCCCCC"/>
                </a:solidFill>
                <a:effectLst/>
                <a:latin typeface="Consolas" panose="020B0609020204030204" pitchFamily="49" charset="0"/>
              </a:rPr>
              <a:t> </a:t>
            </a:r>
            <a:r>
              <a:rPr lang="en-US" sz="900" b="0" dirty="0" err="1">
                <a:solidFill>
                  <a:srgbClr val="DCDCAA"/>
                </a:solidFill>
                <a:effectLst/>
                <a:latin typeface="Consolas" panose="020B0609020204030204" pitchFamily="49" charset="0"/>
              </a:rPr>
              <a:t>cost_function</a:t>
            </a:r>
            <a:r>
              <a:rPr lang="en-US" sz="900" b="0" dirty="0">
                <a:solidFill>
                  <a:srgbClr val="CCCCCC"/>
                </a:solidFill>
                <a:effectLst/>
                <a:latin typeface="Consolas" panose="020B0609020204030204" pitchFamily="49" charset="0"/>
              </a:rPr>
              <a:t>(</a:t>
            </a:r>
            <a:r>
              <a:rPr lang="en-US" sz="900" b="0" dirty="0">
                <a:solidFill>
                  <a:srgbClr val="569CD6"/>
                </a:solidFill>
                <a:effectLst/>
                <a:latin typeface="Consolas" panose="020B0609020204030204" pitchFamily="49" charset="0"/>
              </a:rPr>
              <a:t>const</a:t>
            </a:r>
            <a:r>
              <a:rPr lang="en-US" sz="900" b="0" dirty="0">
                <a:solidFill>
                  <a:srgbClr val="CCCCCC"/>
                </a:solidFill>
                <a:effectLst/>
                <a:latin typeface="Consolas" panose="020B0609020204030204" pitchFamily="49" charset="0"/>
              </a:rPr>
              <a:t> </a:t>
            </a:r>
            <a:r>
              <a:rPr lang="en-US" sz="900" b="0" dirty="0">
                <a:solidFill>
                  <a:srgbClr val="4EC9B0"/>
                </a:solidFill>
                <a:effectLst/>
                <a:latin typeface="Consolas" panose="020B0609020204030204" pitchFamily="49" charset="0"/>
              </a:rPr>
              <a:t>Eigen</a:t>
            </a:r>
            <a:r>
              <a:rPr lang="en-US" sz="900" b="0" dirty="0">
                <a:solidFill>
                  <a:srgbClr val="CCCCCC"/>
                </a:solidFill>
                <a:effectLst/>
                <a:latin typeface="Consolas" panose="020B0609020204030204" pitchFamily="49" charset="0"/>
              </a:rPr>
              <a:t>::</a:t>
            </a:r>
            <a:r>
              <a:rPr lang="en-US" sz="900" b="0" dirty="0" err="1">
                <a:solidFill>
                  <a:srgbClr val="4EC9B0"/>
                </a:solidFill>
                <a:effectLst/>
                <a:latin typeface="Consolas" panose="020B0609020204030204" pitchFamily="49" charset="0"/>
              </a:rPr>
              <a:t>VectorXf</a:t>
            </a:r>
            <a:r>
              <a:rPr lang="en-US" sz="900" b="0" dirty="0">
                <a:solidFill>
                  <a:srgbClr val="569CD6"/>
                </a:solidFill>
                <a:effectLst/>
                <a:latin typeface="Consolas" panose="020B0609020204030204" pitchFamily="49" charset="0"/>
              </a:rPr>
              <a:t>&amp;</a:t>
            </a:r>
            <a:r>
              <a:rPr lang="en-US" sz="900" b="0" dirty="0">
                <a:solidFill>
                  <a:srgbClr val="CCCCCC"/>
                </a:solidFill>
                <a:effectLst/>
                <a:latin typeface="Consolas" panose="020B0609020204030204" pitchFamily="49" charset="0"/>
              </a:rPr>
              <a:t> </a:t>
            </a:r>
            <a:r>
              <a:rPr lang="en-US" sz="900" b="0" dirty="0">
                <a:solidFill>
                  <a:srgbClr val="9CDCFE"/>
                </a:solidFill>
                <a:effectLst/>
                <a:latin typeface="Consolas" panose="020B0609020204030204" pitchFamily="49" charset="0"/>
              </a:rPr>
              <a:t>x</a:t>
            </a:r>
            <a:r>
              <a:rPr lang="en-US" sz="900" b="0" dirty="0">
                <a:solidFill>
                  <a:srgbClr val="CCCCCC"/>
                </a:solidFill>
                <a:effectLst/>
                <a:latin typeface="Consolas" panose="020B0609020204030204" pitchFamily="49" charset="0"/>
              </a:rPr>
              <a:t>){</a:t>
            </a:r>
          </a:p>
          <a:p>
            <a:r>
              <a:rPr lang="en-US" sz="900" b="0" dirty="0">
                <a:solidFill>
                  <a:srgbClr val="CCCCCC"/>
                </a:solidFill>
                <a:effectLst/>
                <a:latin typeface="Consolas" panose="020B0609020204030204" pitchFamily="49" charset="0"/>
              </a:rPr>
              <a:t>    </a:t>
            </a:r>
            <a:r>
              <a:rPr lang="en-US" sz="900" b="0" dirty="0">
                <a:solidFill>
                  <a:srgbClr val="569CD6"/>
                </a:solidFill>
                <a:effectLst/>
                <a:latin typeface="Consolas" panose="020B0609020204030204" pitchFamily="49" charset="0"/>
              </a:rPr>
              <a:t>double</a:t>
            </a:r>
            <a:r>
              <a:rPr lang="en-US" sz="900" b="0" dirty="0">
                <a:solidFill>
                  <a:srgbClr val="CCCCCC"/>
                </a:solidFill>
                <a:effectLst/>
                <a:latin typeface="Consolas" panose="020B0609020204030204" pitchFamily="49" charset="0"/>
              </a:rPr>
              <a:t> </a:t>
            </a:r>
            <a:r>
              <a:rPr lang="en-US" sz="900" b="0" dirty="0">
                <a:solidFill>
                  <a:srgbClr val="9CDCFE"/>
                </a:solidFill>
                <a:effectLst/>
                <a:latin typeface="Consolas" panose="020B0609020204030204" pitchFamily="49" charset="0"/>
              </a:rPr>
              <a:t>a</a:t>
            </a:r>
            <a:r>
              <a:rPr lang="en-US" sz="900" b="0" dirty="0">
                <a:solidFill>
                  <a:srgbClr val="CCCCCC"/>
                </a:solidFill>
                <a:effectLst/>
                <a:latin typeface="Consolas" panose="020B0609020204030204" pitchFamily="49" charset="0"/>
              </a:rPr>
              <a:t> </a:t>
            </a:r>
            <a:r>
              <a:rPr lang="en-US" sz="900" b="0" dirty="0">
                <a:solidFill>
                  <a:srgbClr val="D4D4D4"/>
                </a:solidFill>
                <a:effectLst/>
                <a:latin typeface="Consolas" panose="020B0609020204030204" pitchFamily="49" charset="0"/>
              </a:rPr>
              <a:t>=</a:t>
            </a:r>
            <a:r>
              <a:rPr lang="en-US" sz="900" b="0" dirty="0">
                <a:solidFill>
                  <a:srgbClr val="9CDCFE"/>
                </a:solidFill>
                <a:effectLst/>
                <a:latin typeface="Consolas" panose="020B0609020204030204" pitchFamily="49" charset="0"/>
              </a:rPr>
              <a:t>x</a:t>
            </a:r>
            <a:r>
              <a:rPr lang="en-US" sz="900" b="0" dirty="0">
                <a:solidFill>
                  <a:srgbClr val="DCDCAA"/>
                </a:solidFill>
                <a:effectLst/>
                <a:latin typeface="Consolas" panose="020B0609020204030204" pitchFamily="49" charset="0"/>
              </a:rPr>
              <a:t>(</a:t>
            </a:r>
            <a:r>
              <a:rPr lang="en-US" sz="900" b="0" dirty="0">
                <a:solidFill>
                  <a:srgbClr val="B5CEA8"/>
                </a:solidFill>
                <a:effectLst/>
                <a:latin typeface="Consolas" panose="020B0609020204030204" pitchFamily="49" charset="0"/>
              </a:rPr>
              <a:t>0</a:t>
            </a:r>
            <a:r>
              <a:rPr lang="en-US" sz="900" b="0" dirty="0">
                <a:solidFill>
                  <a:srgbClr val="DCDCAA"/>
                </a:solidFill>
                <a:effectLst/>
                <a:latin typeface="Consolas" panose="020B0609020204030204" pitchFamily="49" charset="0"/>
              </a:rPr>
              <a:t>)</a:t>
            </a:r>
            <a:r>
              <a:rPr lang="en-US" sz="900" b="0" dirty="0">
                <a:solidFill>
                  <a:srgbClr val="D4D4D4"/>
                </a:solidFill>
                <a:effectLst/>
                <a:latin typeface="Consolas" panose="020B0609020204030204" pitchFamily="49" charset="0"/>
              </a:rPr>
              <a:t>*</a:t>
            </a:r>
            <a:r>
              <a:rPr lang="en-US" sz="900" b="0" dirty="0">
                <a:solidFill>
                  <a:srgbClr val="9CDCFE"/>
                </a:solidFill>
                <a:effectLst/>
                <a:latin typeface="Consolas" panose="020B0609020204030204" pitchFamily="49" charset="0"/>
              </a:rPr>
              <a:t>x</a:t>
            </a:r>
            <a:r>
              <a:rPr lang="en-US" sz="900" b="0" dirty="0">
                <a:solidFill>
                  <a:srgbClr val="DCDCAA"/>
                </a:solidFill>
                <a:effectLst/>
                <a:latin typeface="Consolas" panose="020B0609020204030204" pitchFamily="49" charset="0"/>
              </a:rPr>
              <a:t>(</a:t>
            </a:r>
            <a:r>
              <a:rPr lang="en-US" sz="900" b="0" dirty="0">
                <a:solidFill>
                  <a:srgbClr val="B5CEA8"/>
                </a:solidFill>
                <a:effectLst/>
                <a:latin typeface="Consolas" panose="020B0609020204030204" pitchFamily="49" charset="0"/>
              </a:rPr>
              <a:t>0</a:t>
            </a:r>
            <a:r>
              <a:rPr lang="en-US" sz="900" b="0" dirty="0">
                <a:solidFill>
                  <a:srgbClr val="DCDCAA"/>
                </a:solidFill>
                <a:effectLst/>
                <a:latin typeface="Consolas" panose="020B0609020204030204" pitchFamily="49" charset="0"/>
              </a:rPr>
              <a:t>)</a:t>
            </a:r>
            <a:r>
              <a:rPr lang="en-US" sz="900" b="0" dirty="0">
                <a:solidFill>
                  <a:srgbClr val="CCCCCC"/>
                </a:solidFill>
                <a:effectLst/>
                <a:latin typeface="Consolas" panose="020B0609020204030204" pitchFamily="49" charset="0"/>
              </a:rPr>
              <a:t> </a:t>
            </a:r>
            <a:r>
              <a:rPr lang="en-US" sz="900" b="0" dirty="0">
                <a:solidFill>
                  <a:srgbClr val="D4D4D4"/>
                </a:solidFill>
                <a:effectLst/>
                <a:latin typeface="Consolas" panose="020B0609020204030204" pitchFamily="49" charset="0"/>
              </a:rPr>
              <a:t>+</a:t>
            </a:r>
            <a:r>
              <a:rPr lang="en-US" sz="900" b="0" dirty="0">
                <a:solidFill>
                  <a:srgbClr val="CCCCCC"/>
                </a:solidFill>
                <a:effectLst/>
                <a:latin typeface="Consolas" panose="020B0609020204030204" pitchFamily="49" charset="0"/>
              </a:rPr>
              <a:t> </a:t>
            </a:r>
            <a:r>
              <a:rPr lang="en-US" sz="900" b="0" dirty="0">
                <a:solidFill>
                  <a:srgbClr val="B5CEA8"/>
                </a:solidFill>
                <a:effectLst/>
                <a:latin typeface="Consolas" panose="020B0609020204030204" pitchFamily="49" charset="0"/>
              </a:rPr>
              <a:t>0.0035</a:t>
            </a:r>
            <a:r>
              <a:rPr lang="en-US" sz="900" b="0" dirty="0">
                <a:solidFill>
                  <a:srgbClr val="D4D4D4"/>
                </a:solidFill>
                <a:effectLst/>
                <a:latin typeface="Consolas" panose="020B0609020204030204" pitchFamily="49" charset="0"/>
              </a:rPr>
              <a:t>*</a:t>
            </a:r>
            <a:r>
              <a:rPr lang="en-US" sz="900" b="0" dirty="0">
                <a:solidFill>
                  <a:srgbClr val="9CDCFE"/>
                </a:solidFill>
                <a:effectLst/>
                <a:latin typeface="Consolas" panose="020B0609020204030204" pitchFamily="49" charset="0"/>
              </a:rPr>
              <a:t>x</a:t>
            </a:r>
            <a:r>
              <a:rPr lang="en-US" sz="900" b="0" dirty="0">
                <a:solidFill>
                  <a:srgbClr val="DCDCAA"/>
                </a:solidFill>
                <a:effectLst/>
                <a:latin typeface="Consolas" panose="020B0609020204030204" pitchFamily="49" charset="0"/>
              </a:rPr>
              <a:t>(</a:t>
            </a:r>
            <a:r>
              <a:rPr lang="en-US" sz="900" b="0" dirty="0">
                <a:solidFill>
                  <a:srgbClr val="B5CEA8"/>
                </a:solidFill>
                <a:effectLst/>
                <a:latin typeface="Consolas" panose="020B0609020204030204" pitchFamily="49" charset="0"/>
              </a:rPr>
              <a:t>1</a:t>
            </a:r>
            <a:r>
              <a:rPr lang="en-US" sz="900" b="0" dirty="0">
                <a:solidFill>
                  <a:srgbClr val="DCDCAA"/>
                </a:solidFill>
                <a:effectLst/>
                <a:latin typeface="Consolas" panose="020B0609020204030204" pitchFamily="49" charset="0"/>
              </a:rPr>
              <a:t>)</a:t>
            </a:r>
            <a:r>
              <a:rPr lang="en-US" sz="900" b="0" dirty="0">
                <a:solidFill>
                  <a:srgbClr val="D4D4D4"/>
                </a:solidFill>
                <a:effectLst/>
                <a:latin typeface="Consolas" panose="020B0609020204030204" pitchFamily="49" charset="0"/>
              </a:rPr>
              <a:t>*</a:t>
            </a:r>
            <a:r>
              <a:rPr lang="en-US" sz="900" b="0" dirty="0">
                <a:solidFill>
                  <a:srgbClr val="9CDCFE"/>
                </a:solidFill>
                <a:effectLst/>
                <a:latin typeface="Consolas" panose="020B0609020204030204" pitchFamily="49" charset="0"/>
              </a:rPr>
              <a:t>x</a:t>
            </a:r>
            <a:r>
              <a:rPr lang="en-US" sz="900" b="0" dirty="0">
                <a:solidFill>
                  <a:srgbClr val="DCDCAA"/>
                </a:solidFill>
                <a:effectLst/>
                <a:latin typeface="Consolas" panose="020B0609020204030204" pitchFamily="49" charset="0"/>
              </a:rPr>
              <a:t>(</a:t>
            </a:r>
            <a:r>
              <a:rPr lang="en-US" sz="900" b="0" dirty="0">
                <a:solidFill>
                  <a:srgbClr val="B5CEA8"/>
                </a:solidFill>
                <a:effectLst/>
                <a:latin typeface="Consolas" panose="020B0609020204030204" pitchFamily="49" charset="0"/>
              </a:rPr>
              <a:t>1</a:t>
            </a:r>
            <a:r>
              <a:rPr lang="en-US" sz="900" b="0" dirty="0">
                <a:solidFill>
                  <a:srgbClr val="DCDCAA"/>
                </a:solidFill>
                <a:effectLst/>
                <a:latin typeface="Consolas" panose="020B0609020204030204" pitchFamily="49" charset="0"/>
              </a:rPr>
              <a:t>)</a:t>
            </a:r>
            <a:r>
              <a:rPr lang="en-US" sz="900" b="0" dirty="0">
                <a:solidFill>
                  <a:srgbClr val="CCCCCC"/>
                </a:solidFill>
                <a:effectLst/>
                <a:latin typeface="Consolas" panose="020B0609020204030204" pitchFamily="49" charset="0"/>
              </a:rPr>
              <a:t>;</a:t>
            </a:r>
          </a:p>
          <a:p>
            <a:r>
              <a:rPr lang="en-US" sz="900" b="0" dirty="0">
                <a:solidFill>
                  <a:srgbClr val="CCCCCC"/>
                </a:solidFill>
                <a:effectLst/>
                <a:latin typeface="Consolas" panose="020B0609020204030204" pitchFamily="49" charset="0"/>
              </a:rPr>
              <a:t>    </a:t>
            </a:r>
            <a:r>
              <a:rPr lang="en-US" sz="900" b="0" dirty="0">
                <a:solidFill>
                  <a:srgbClr val="C586C0"/>
                </a:solidFill>
                <a:effectLst/>
                <a:latin typeface="Consolas" panose="020B0609020204030204" pitchFamily="49" charset="0"/>
              </a:rPr>
              <a:t>if</a:t>
            </a:r>
            <a:r>
              <a:rPr lang="en-US" sz="900" b="0" dirty="0">
                <a:solidFill>
                  <a:srgbClr val="CCCCCC"/>
                </a:solidFill>
                <a:effectLst/>
                <a:latin typeface="Consolas" panose="020B0609020204030204" pitchFamily="49" charset="0"/>
              </a:rPr>
              <a:t>(</a:t>
            </a:r>
            <a:r>
              <a:rPr lang="en-US" sz="900" b="0" dirty="0">
                <a:solidFill>
                  <a:srgbClr val="DCDCAA"/>
                </a:solidFill>
                <a:effectLst/>
                <a:latin typeface="Consolas" panose="020B0609020204030204" pitchFamily="49" charset="0"/>
              </a:rPr>
              <a:t>abs</a:t>
            </a:r>
            <a:r>
              <a:rPr lang="en-US" sz="900" b="0" dirty="0">
                <a:solidFill>
                  <a:srgbClr val="CCCCCC"/>
                </a:solidFill>
                <a:effectLst/>
                <a:latin typeface="Consolas" panose="020B0609020204030204" pitchFamily="49" charset="0"/>
              </a:rPr>
              <a:t>(</a:t>
            </a:r>
            <a:r>
              <a:rPr lang="en-US" sz="900" b="0" dirty="0">
                <a:solidFill>
                  <a:srgbClr val="9CDCFE"/>
                </a:solidFill>
                <a:effectLst/>
                <a:latin typeface="Consolas" panose="020B0609020204030204" pitchFamily="49" charset="0"/>
              </a:rPr>
              <a:t>x</a:t>
            </a:r>
            <a:r>
              <a:rPr lang="en-US" sz="900" b="0" dirty="0">
                <a:solidFill>
                  <a:srgbClr val="DCDCAA"/>
                </a:solidFill>
                <a:effectLst/>
                <a:latin typeface="Consolas" panose="020B0609020204030204" pitchFamily="49" charset="0"/>
              </a:rPr>
              <a:t>(</a:t>
            </a:r>
            <a:r>
              <a:rPr lang="en-US" sz="900" b="0" dirty="0">
                <a:solidFill>
                  <a:srgbClr val="B5CEA8"/>
                </a:solidFill>
                <a:effectLst/>
                <a:latin typeface="Consolas" panose="020B0609020204030204" pitchFamily="49" charset="0"/>
              </a:rPr>
              <a:t>1</a:t>
            </a:r>
            <a:r>
              <a:rPr lang="en-US" sz="900" b="0" dirty="0">
                <a:solidFill>
                  <a:srgbClr val="DCDCAA"/>
                </a:solidFill>
                <a:effectLst/>
                <a:latin typeface="Consolas" panose="020B0609020204030204" pitchFamily="49" charset="0"/>
              </a:rPr>
              <a:t>))</a:t>
            </a:r>
            <a:r>
              <a:rPr lang="en-US" sz="900" b="0" dirty="0">
                <a:solidFill>
                  <a:srgbClr val="D4D4D4"/>
                </a:solidFill>
                <a:effectLst/>
                <a:latin typeface="Consolas" panose="020B0609020204030204" pitchFamily="49" charset="0"/>
              </a:rPr>
              <a:t>*</a:t>
            </a:r>
            <a:r>
              <a:rPr lang="en-US" sz="900" b="0" dirty="0">
                <a:solidFill>
                  <a:srgbClr val="B5CEA8"/>
                </a:solidFill>
                <a:effectLst/>
                <a:latin typeface="Consolas" panose="020B0609020204030204" pitchFamily="49" charset="0"/>
              </a:rPr>
              <a:t>0.0001</a:t>
            </a:r>
            <a:r>
              <a:rPr lang="en-US" sz="900" b="0" dirty="0">
                <a:solidFill>
                  <a:srgbClr val="CCCCCC"/>
                </a:solidFill>
                <a:effectLst/>
                <a:latin typeface="Consolas" panose="020B0609020204030204" pitchFamily="49" charset="0"/>
              </a:rPr>
              <a:t> </a:t>
            </a:r>
            <a:r>
              <a:rPr lang="en-US" sz="900" b="0" dirty="0">
                <a:solidFill>
                  <a:srgbClr val="D4D4D4"/>
                </a:solidFill>
                <a:effectLst/>
                <a:latin typeface="Consolas" panose="020B0609020204030204" pitchFamily="49" charset="0"/>
              </a:rPr>
              <a:t>&gt;</a:t>
            </a:r>
            <a:r>
              <a:rPr lang="en-US" sz="900" b="0" dirty="0">
                <a:solidFill>
                  <a:srgbClr val="CCCCCC"/>
                </a:solidFill>
                <a:effectLst/>
                <a:latin typeface="Consolas" panose="020B0609020204030204" pitchFamily="49" charset="0"/>
              </a:rPr>
              <a:t> </a:t>
            </a:r>
            <a:r>
              <a:rPr lang="en-US" sz="900" b="0" dirty="0">
                <a:solidFill>
                  <a:srgbClr val="B5CEA8"/>
                </a:solidFill>
                <a:effectLst/>
                <a:latin typeface="Consolas" panose="020B0609020204030204" pitchFamily="49" charset="0"/>
              </a:rPr>
              <a:t>0.5</a:t>
            </a:r>
            <a:r>
              <a:rPr lang="en-US" sz="900" b="0" dirty="0">
                <a:solidFill>
                  <a:srgbClr val="CCCCCC"/>
                </a:solidFill>
                <a:effectLst/>
                <a:latin typeface="Consolas" panose="020B0609020204030204" pitchFamily="49" charset="0"/>
              </a:rPr>
              <a:t> ){</a:t>
            </a:r>
          </a:p>
          <a:p>
            <a:r>
              <a:rPr lang="en-US" sz="900" b="0" dirty="0">
                <a:solidFill>
                  <a:srgbClr val="CCCCCC"/>
                </a:solidFill>
                <a:effectLst/>
                <a:latin typeface="Consolas" panose="020B0609020204030204" pitchFamily="49" charset="0"/>
              </a:rPr>
              <a:t>     </a:t>
            </a:r>
            <a:r>
              <a:rPr lang="en-US" sz="900" b="0" dirty="0">
                <a:solidFill>
                  <a:srgbClr val="C586C0"/>
                </a:solidFill>
                <a:effectLst/>
                <a:latin typeface="Consolas" panose="020B0609020204030204" pitchFamily="49" charset="0"/>
              </a:rPr>
              <a:t>return</a:t>
            </a:r>
            <a:r>
              <a:rPr lang="en-US" sz="900" b="0" dirty="0">
                <a:solidFill>
                  <a:srgbClr val="CCCCCC"/>
                </a:solidFill>
                <a:effectLst/>
                <a:latin typeface="Consolas" panose="020B0609020204030204" pitchFamily="49" charset="0"/>
              </a:rPr>
              <a:t> </a:t>
            </a:r>
            <a:r>
              <a:rPr lang="en-US" sz="900" b="0" dirty="0">
                <a:solidFill>
                  <a:srgbClr val="9CDCFE"/>
                </a:solidFill>
                <a:effectLst/>
                <a:latin typeface="Consolas" panose="020B0609020204030204" pitchFamily="49" charset="0"/>
              </a:rPr>
              <a:t>a</a:t>
            </a:r>
            <a:r>
              <a:rPr lang="en-US" sz="900" b="0" dirty="0">
                <a:solidFill>
                  <a:srgbClr val="D4D4D4"/>
                </a:solidFill>
                <a:effectLst/>
                <a:latin typeface="Consolas" panose="020B0609020204030204" pitchFamily="49" charset="0"/>
              </a:rPr>
              <a:t>*</a:t>
            </a:r>
            <a:r>
              <a:rPr lang="en-US" sz="900" b="0" dirty="0">
                <a:solidFill>
                  <a:srgbClr val="B5CEA8"/>
                </a:solidFill>
                <a:effectLst/>
                <a:latin typeface="Consolas" panose="020B0609020204030204" pitchFamily="49" charset="0"/>
              </a:rPr>
              <a:t>30</a:t>
            </a:r>
            <a:r>
              <a:rPr lang="en-US" sz="900" b="0" dirty="0">
                <a:solidFill>
                  <a:srgbClr val="CCCCCC"/>
                </a:solidFill>
                <a:effectLst/>
                <a:latin typeface="Consolas" panose="020B0609020204030204" pitchFamily="49" charset="0"/>
              </a:rPr>
              <a:t>;</a:t>
            </a:r>
          </a:p>
          <a:p>
            <a:r>
              <a:rPr lang="en-US" sz="900" b="0" dirty="0">
                <a:solidFill>
                  <a:srgbClr val="CCCCCC"/>
                </a:solidFill>
                <a:effectLst/>
                <a:latin typeface="Consolas" panose="020B0609020204030204" pitchFamily="49" charset="0"/>
              </a:rPr>
              <a:t>    }</a:t>
            </a:r>
            <a:r>
              <a:rPr lang="en-US" sz="900" b="0" dirty="0">
                <a:solidFill>
                  <a:srgbClr val="C586C0"/>
                </a:solidFill>
                <a:effectLst/>
                <a:latin typeface="Consolas" panose="020B0609020204030204" pitchFamily="49" charset="0"/>
              </a:rPr>
              <a:t>else</a:t>
            </a:r>
            <a:r>
              <a:rPr lang="en-US" sz="900" b="0" dirty="0">
                <a:solidFill>
                  <a:srgbClr val="CCCCCC"/>
                </a:solidFill>
                <a:effectLst/>
                <a:latin typeface="Consolas" panose="020B0609020204030204" pitchFamily="49" charset="0"/>
              </a:rPr>
              <a:t>{</a:t>
            </a:r>
          </a:p>
          <a:p>
            <a:r>
              <a:rPr lang="en-US" sz="900" b="0" dirty="0">
                <a:solidFill>
                  <a:srgbClr val="CCCCCC"/>
                </a:solidFill>
                <a:effectLst/>
                <a:latin typeface="Consolas" panose="020B0609020204030204" pitchFamily="49" charset="0"/>
              </a:rPr>
              <a:t>     </a:t>
            </a:r>
            <a:r>
              <a:rPr lang="en-US" sz="900" b="0" dirty="0">
                <a:solidFill>
                  <a:srgbClr val="C586C0"/>
                </a:solidFill>
                <a:effectLst/>
                <a:latin typeface="Consolas" panose="020B0609020204030204" pitchFamily="49" charset="0"/>
              </a:rPr>
              <a:t>return</a:t>
            </a:r>
            <a:r>
              <a:rPr lang="en-US" sz="900" b="0" dirty="0">
                <a:solidFill>
                  <a:srgbClr val="CCCCCC"/>
                </a:solidFill>
                <a:effectLst/>
                <a:latin typeface="Consolas" panose="020B0609020204030204" pitchFamily="49" charset="0"/>
              </a:rPr>
              <a:t> </a:t>
            </a:r>
            <a:r>
              <a:rPr lang="en-US" sz="900" b="0" dirty="0">
                <a:solidFill>
                  <a:srgbClr val="9CDCFE"/>
                </a:solidFill>
                <a:effectLst/>
                <a:latin typeface="Consolas" panose="020B0609020204030204" pitchFamily="49" charset="0"/>
              </a:rPr>
              <a:t>a</a:t>
            </a:r>
            <a:r>
              <a:rPr lang="en-US" sz="900" b="0" dirty="0">
                <a:solidFill>
                  <a:srgbClr val="CCCCCC"/>
                </a:solidFill>
                <a:effectLst/>
                <a:latin typeface="Consolas" panose="020B0609020204030204" pitchFamily="49" charset="0"/>
              </a:rPr>
              <a:t>;</a:t>
            </a:r>
          </a:p>
          <a:p>
            <a:r>
              <a:rPr lang="en-US" sz="900" b="0" dirty="0">
                <a:solidFill>
                  <a:srgbClr val="CCCCCC"/>
                </a:solidFill>
                <a:effectLst/>
                <a:latin typeface="Consolas" panose="020B0609020204030204" pitchFamily="49" charset="0"/>
              </a:rPr>
              <a:t>    }</a:t>
            </a:r>
          </a:p>
          <a:p>
            <a:r>
              <a:rPr lang="en-US" sz="900" b="0" dirty="0">
                <a:solidFill>
                  <a:srgbClr val="CCCCCC"/>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9D7BE50F-BB63-D3E0-DE7F-80B17072CC7A}"/>
              </a:ext>
            </a:extLst>
          </p:cNvPr>
          <p:cNvPicPr>
            <a:picLocks noChangeAspect="1"/>
          </p:cNvPicPr>
          <p:nvPr/>
        </p:nvPicPr>
        <p:blipFill rotWithShape="1">
          <a:blip r:embed="rId3"/>
          <a:srcRect l="3056" t="5075" r="7763"/>
          <a:stretch/>
        </p:blipFill>
        <p:spPr>
          <a:xfrm>
            <a:off x="2249881" y="1105786"/>
            <a:ext cx="4087564" cy="3263162"/>
          </a:xfrm>
          <a:prstGeom prst="rect">
            <a:avLst/>
          </a:prstGeom>
        </p:spPr>
      </p:pic>
    </p:spTree>
    <p:extLst>
      <p:ext uri="{BB962C8B-B14F-4D97-AF65-F5344CB8AC3E}">
        <p14:creationId xmlns:p14="http://schemas.microsoft.com/office/powerpoint/2010/main" val="241052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67500" y="1999907"/>
            <a:ext cx="4045200" cy="1143436"/>
          </a:xfrm>
        </p:spPr>
        <p:txBody>
          <a:bodyPr spcFirstLastPara="1" wrap="square" lIns="91425" tIns="91425" rIns="91425" bIns="91425" anchor="b" anchorCtr="0">
            <a:noAutofit/>
          </a:bodyPr>
          <a:lstStyle/>
          <a:p>
            <a:pPr marL="114300" lvl="0" rtl="0">
              <a:lnSpc>
                <a:spcPct val="105000"/>
              </a:lnSpc>
              <a:spcBef>
                <a:spcPts val="0"/>
              </a:spcBef>
              <a:spcAft>
                <a:spcPts val="600"/>
              </a:spcAft>
              <a:buClr>
                <a:srgbClr val="000000"/>
              </a:buClr>
              <a:buSzPts val="1800"/>
            </a:pPr>
            <a:r>
              <a:rPr lang="en-US" sz="2800">
                <a:solidFill>
                  <a:schemeClr val="tx1"/>
                </a:solidFill>
                <a:latin typeface="Lora" pitchFamily="2" charset="0"/>
              </a:rPr>
              <a:t>Conclusion and Perspectives</a:t>
            </a:r>
          </a:p>
        </p:txBody>
      </p:sp>
      <p:sp>
        <p:nvSpPr>
          <p:cNvPr id="79" name="Google Shape;79;p16"/>
          <p:cNvSpPr txBox="1">
            <a:spLocks noGrp="1"/>
          </p:cNvSpPr>
          <p:nvPr>
            <p:ph type="body" idx="2"/>
          </p:nvPr>
        </p:nvSpPr>
        <p:spPr>
          <a:noFill/>
        </p:spPr>
        <p:txBody>
          <a:bodyPr spcFirstLastPara="1" wrap="square" lIns="91425" tIns="91425" rIns="91425" bIns="91425" anchor="ctr" anchorCtr="0">
            <a:noAutofit/>
          </a:bodyPr>
          <a:lstStyle/>
          <a:p>
            <a:pPr>
              <a:lnSpc>
                <a:spcPct val="105000"/>
              </a:lnSpc>
              <a:spcAft>
                <a:spcPts val="600"/>
              </a:spcAft>
              <a:buClr>
                <a:srgbClr val="000000"/>
              </a:buClr>
              <a:buFont typeface="Lora"/>
              <a:buChar char="❖"/>
            </a:pPr>
            <a:r>
              <a:rPr lang="en-US" sz="1600">
                <a:solidFill>
                  <a:schemeClr val="tx1"/>
                </a:solidFill>
                <a:latin typeface="Lora" pitchFamily="2" charset="0"/>
              </a:rPr>
              <a:t>Outcomes</a:t>
            </a:r>
          </a:p>
          <a:p>
            <a:pPr>
              <a:lnSpc>
                <a:spcPct val="105000"/>
              </a:lnSpc>
              <a:spcAft>
                <a:spcPts val="600"/>
              </a:spcAft>
              <a:buClr>
                <a:srgbClr val="000000"/>
              </a:buClr>
              <a:buFont typeface="Lora"/>
              <a:buChar char="❖"/>
            </a:pPr>
            <a:r>
              <a:rPr lang="en-US" sz="1600">
                <a:solidFill>
                  <a:schemeClr val="tx1"/>
                </a:solidFill>
                <a:latin typeface="Lora" pitchFamily="2" charset="0"/>
              </a:rPr>
              <a:t>Issues to tackle</a:t>
            </a:r>
          </a:p>
          <a:p>
            <a:pPr>
              <a:lnSpc>
                <a:spcPct val="105000"/>
              </a:lnSpc>
              <a:spcAft>
                <a:spcPts val="600"/>
              </a:spcAft>
              <a:buClr>
                <a:srgbClr val="000000"/>
              </a:buClr>
              <a:buFont typeface="Lora"/>
              <a:buChar char="❖"/>
            </a:pPr>
            <a:r>
              <a:rPr lang="en-US" sz="1600">
                <a:solidFill>
                  <a:schemeClr val="tx1"/>
                </a:solidFill>
                <a:latin typeface="Lora" pitchFamily="2" charset="0"/>
              </a:rPr>
              <a:t>Proposed future work</a:t>
            </a:r>
          </a:p>
          <a:p>
            <a:pPr>
              <a:lnSpc>
                <a:spcPct val="105000"/>
              </a:lnSpc>
              <a:spcAft>
                <a:spcPts val="600"/>
              </a:spcAft>
              <a:buClr>
                <a:srgbClr val="000000"/>
              </a:buClr>
              <a:buFont typeface="Lora"/>
              <a:buChar char="❖"/>
            </a:pPr>
            <a:r>
              <a:rPr lang="en-US" sz="1600">
                <a:solidFill>
                  <a:schemeClr val="tx1"/>
                </a:solidFill>
                <a:latin typeface="Lora" pitchFamily="2" charset="0"/>
              </a:rPr>
              <a:t>Alternate research paths</a:t>
            </a:r>
          </a:p>
        </p:txBody>
      </p:sp>
      <p:sp>
        <p:nvSpPr>
          <p:cNvPr id="3" name="Slide Number Placeholder 2">
            <a:extLst>
              <a:ext uri="{FF2B5EF4-FFF2-40B4-BE49-F238E27FC236}">
                <a16:creationId xmlns:a16="http://schemas.microsoft.com/office/drawing/2014/main" id="{BF44893E-F6FC-4F73-9E67-9F9A99EE05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995678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11700" y="351796"/>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Lora"/>
                <a:ea typeface="Lora"/>
                <a:cs typeface="Lora"/>
                <a:sym typeface="Lora"/>
              </a:rPr>
              <a:t>Outcomes</a:t>
            </a:r>
            <a:endParaRPr lang="en-US">
              <a:latin typeface="Lora"/>
              <a:ea typeface="Lora"/>
              <a:cs typeface="Lora"/>
              <a:sym typeface="Lora"/>
            </a:endParaRPr>
          </a:p>
        </p:txBody>
      </p:sp>
      <p:sp>
        <p:nvSpPr>
          <p:cNvPr id="317" name="Google Shape;317;p44"/>
          <p:cNvSpPr txBox="1">
            <a:spLocks noGrp="1"/>
          </p:cNvSpPr>
          <p:nvPr>
            <p:ph type="body" idx="1"/>
          </p:nvPr>
        </p:nvSpPr>
        <p:spPr>
          <a:xfrm>
            <a:off x="311700" y="1017725"/>
            <a:ext cx="8520600" cy="374870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Lora"/>
              <a:buChar char="★"/>
            </a:pPr>
            <a:r>
              <a:rPr lang="en-US" sz="1500" dirty="0">
                <a:solidFill>
                  <a:srgbClr val="000000"/>
                </a:solidFill>
                <a:latin typeface="Lora"/>
                <a:ea typeface="Lora"/>
                <a:cs typeface="Lora"/>
                <a:sym typeface="Lora"/>
              </a:rPr>
              <a:t>Representation of a MPC control problem in the </a:t>
            </a:r>
            <a:r>
              <a:rPr lang="en-US" sz="1500" b="1" dirty="0">
                <a:solidFill>
                  <a:srgbClr val="000000"/>
                </a:solidFill>
                <a:latin typeface="Lora"/>
                <a:ea typeface="Lora"/>
                <a:cs typeface="Lora"/>
                <a:sym typeface="Lora"/>
              </a:rPr>
              <a:t>probabilistic MDP framework</a:t>
            </a:r>
            <a:r>
              <a:rPr lang="en-US" sz="1500" dirty="0">
                <a:solidFill>
                  <a:srgbClr val="000000"/>
                </a:solidFill>
                <a:latin typeface="Lora"/>
                <a:ea typeface="Lora"/>
                <a:cs typeface="Lora"/>
                <a:sym typeface="Lora"/>
              </a:rPr>
              <a:t>.</a:t>
            </a:r>
          </a:p>
          <a:p>
            <a:pPr marL="457200" lvl="0" indent="-342900" algn="l" rtl="0">
              <a:spcBef>
                <a:spcPts val="0"/>
              </a:spcBef>
              <a:spcAft>
                <a:spcPts val="0"/>
              </a:spcAft>
              <a:buClr>
                <a:srgbClr val="000000"/>
              </a:buClr>
              <a:buSzPts val="1800"/>
              <a:buFont typeface="Lora"/>
              <a:buChar char="★"/>
            </a:pPr>
            <a:endParaRPr lang="en-US" sz="1500" dirty="0">
              <a:solidFill>
                <a:srgbClr val="000000"/>
              </a:solidFill>
              <a:latin typeface="Lora"/>
              <a:ea typeface="Lora"/>
              <a:cs typeface="Lora"/>
              <a:sym typeface="Lora"/>
            </a:endParaRPr>
          </a:p>
          <a:p>
            <a:pPr marL="457200" lvl="0" indent="-342900" algn="l" rtl="0">
              <a:spcBef>
                <a:spcPts val="0"/>
              </a:spcBef>
              <a:spcAft>
                <a:spcPts val="0"/>
              </a:spcAft>
              <a:buClr>
                <a:srgbClr val="000000"/>
              </a:buClr>
              <a:buSzPts val="1800"/>
              <a:buFont typeface="Lora"/>
              <a:buChar char="★"/>
            </a:pPr>
            <a:r>
              <a:rPr lang="en-US" sz="1500" dirty="0">
                <a:solidFill>
                  <a:srgbClr val="000000"/>
                </a:solidFill>
                <a:latin typeface="Lora"/>
                <a:ea typeface="Lora"/>
                <a:cs typeface="Lora"/>
                <a:sym typeface="Lora"/>
              </a:rPr>
              <a:t>Deriving the </a:t>
            </a:r>
            <a:r>
              <a:rPr lang="en-US" sz="1500" b="1" dirty="0">
                <a:solidFill>
                  <a:srgbClr val="000000"/>
                </a:solidFill>
                <a:latin typeface="Lora"/>
                <a:ea typeface="Lora"/>
                <a:cs typeface="Lora"/>
                <a:sym typeface="Lora"/>
              </a:rPr>
              <a:t>Heuristic and Cost functions </a:t>
            </a:r>
            <a:r>
              <a:rPr lang="en-US" sz="1500" dirty="0">
                <a:solidFill>
                  <a:srgbClr val="000000"/>
                </a:solidFill>
                <a:latin typeface="Lora"/>
                <a:ea typeface="Lora"/>
                <a:cs typeface="Lora"/>
                <a:sym typeface="Lora"/>
              </a:rPr>
              <a:t>for the THTS algorithm.</a:t>
            </a:r>
          </a:p>
          <a:p>
            <a:pPr marL="457200" lvl="0" indent="-342900" algn="l" rtl="0">
              <a:spcBef>
                <a:spcPts val="0"/>
              </a:spcBef>
              <a:spcAft>
                <a:spcPts val="0"/>
              </a:spcAft>
              <a:buClr>
                <a:srgbClr val="000000"/>
              </a:buClr>
              <a:buSzPts val="1800"/>
              <a:buFont typeface="Lora"/>
              <a:buChar char="★"/>
            </a:pPr>
            <a:endParaRPr lang="en-US" sz="1500" dirty="0">
              <a:solidFill>
                <a:srgbClr val="000000"/>
              </a:solidFill>
              <a:latin typeface="Lora"/>
              <a:ea typeface="Lora"/>
              <a:cs typeface="Lora"/>
              <a:sym typeface="Lora"/>
            </a:endParaRPr>
          </a:p>
          <a:p>
            <a:pPr marL="457200" lvl="0" indent="-342900" algn="l" rtl="0">
              <a:spcBef>
                <a:spcPts val="0"/>
              </a:spcBef>
              <a:spcAft>
                <a:spcPts val="0"/>
              </a:spcAft>
              <a:buClr>
                <a:srgbClr val="000000"/>
              </a:buClr>
              <a:buSzPts val="1800"/>
              <a:buFont typeface="Lora"/>
              <a:buChar char="★"/>
            </a:pPr>
            <a:r>
              <a:rPr lang="en-US" sz="1500" dirty="0">
                <a:solidFill>
                  <a:srgbClr val="000000"/>
                </a:solidFill>
                <a:latin typeface="Lora"/>
                <a:ea typeface="Lora"/>
                <a:cs typeface="Lora"/>
                <a:sym typeface="Lora"/>
              </a:rPr>
              <a:t>Implementation of </a:t>
            </a:r>
            <a:r>
              <a:rPr lang="en-US" sz="1500" b="1" dirty="0">
                <a:solidFill>
                  <a:srgbClr val="000000"/>
                </a:solidFill>
                <a:latin typeface="Lora"/>
                <a:ea typeface="Lora"/>
                <a:cs typeface="Lora"/>
                <a:sym typeface="Lora"/>
              </a:rPr>
              <a:t>THTS algorithm </a:t>
            </a:r>
            <a:r>
              <a:rPr lang="en-US" sz="1500" dirty="0">
                <a:solidFill>
                  <a:srgbClr val="000000"/>
                </a:solidFill>
                <a:latin typeface="Lora"/>
                <a:ea typeface="Lora"/>
                <a:cs typeface="Lora"/>
                <a:sym typeface="Lora"/>
              </a:rPr>
              <a:t>on a simplified UAV Model.</a:t>
            </a:r>
          </a:p>
          <a:p>
            <a:pPr marL="114300" lvl="0" indent="0" algn="l" rtl="0">
              <a:spcBef>
                <a:spcPts val="0"/>
              </a:spcBef>
              <a:spcAft>
                <a:spcPts val="0"/>
              </a:spcAft>
              <a:buClr>
                <a:srgbClr val="000000"/>
              </a:buClr>
              <a:buSzPts val="1800"/>
              <a:buNone/>
            </a:pPr>
            <a:endParaRPr lang="en-US" sz="1500" dirty="0">
              <a:solidFill>
                <a:srgbClr val="000000"/>
              </a:solidFill>
              <a:latin typeface="Lora"/>
              <a:ea typeface="Lora"/>
              <a:cs typeface="Lora"/>
              <a:sym typeface="Lora"/>
            </a:endParaRPr>
          </a:p>
          <a:p>
            <a:pPr marL="457200" lvl="0" indent="-342900" algn="l" rtl="0">
              <a:spcBef>
                <a:spcPts val="0"/>
              </a:spcBef>
              <a:spcAft>
                <a:spcPts val="0"/>
              </a:spcAft>
              <a:buClr>
                <a:srgbClr val="000000"/>
              </a:buClr>
              <a:buSzPts val="1800"/>
              <a:buFont typeface="Lora"/>
              <a:buChar char="★"/>
            </a:pPr>
            <a:r>
              <a:rPr lang="en-US" sz="1500" b="1" dirty="0">
                <a:solidFill>
                  <a:srgbClr val="000000"/>
                </a:solidFill>
                <a:latin typeface="Lora"/>
                <a:ea typeface="Lora"/>
                <a:cs typeface="Lora"/>
                <a:sym typeface="Lora"/>
              </a:rPr>
              <a:t>Path tracking ability</a:t>
            </a:r>
            <a:r>
              <a:rPr lang="en-US" sz="1500" dirty="0">
                <a:solidFill>
                  <a:srgbClr val="000000"/>
                </a:solidFill>
                <a:latin typeface="Lora"/>
                <a:ea typeface="Lora"/>
                <a:cs typeface="Lora"/>
                <a:sym typeface="Lora"/>
              </a:rPr>
              <a:t> of the MDP controller was verified.</a:t>
            </a:r>
          </a:p>
          <a:p>
            <a:pPr marL="457200" lvl="0" indent="-342900" algn="l" rtl="0">
              <a:spcBef>
                <a:spcPts val="0"/>
              </a:spcBef>
              <a:spcAft>
                <a:spcPts val="0"/>
              </a:spcAft>
              <a:buClr>
                <a:srgbClr val="000000"/>
              </a:buClr>
              <a:buSzPts val="1800"/>
              <a:buFont typeface="Lora"/>
              <a:buChar char="★"/>
            </a:pPr>
            <a:endParaRPr lang="en-US" sz="1500" dirty="0">
              <a:solidFill>
                <a:srgbClr val="000000"/>
              </a:solidFill>
              <a:latin typeface="Lora"/>
              <a:ea typeface="Lora"/>
              <a:cs typeface="Lora"/>
              <a:sym typeface="Lora"/>
            </a:endParaRPr>
          </a:p>
          <a:p>
            <a:pPr>
              <a:buClr>
                <a:srgbClr val="000000"/>
              </a:buClr>
              <a:buFont typeface="Lora"/>
              <a:buChar char="★"/>
            </a:pPr>
            <a:r>
              <a:rPr lang="en-US" sz="1500" b="1" dirty="0">
                <a:solidFill>
                  <a:srgbClr val="000000"/>
                </a:solidFill>
                <a:latin typeface="Lora"/>
                <a:ea typeface="Lora"/>
                <a:cs typeface="Lora"/>
                <a:sym typeface="Lora"/>
              </a:rPr>
              <a:t>Implementation in C++ </a:t>
            </a:r>
            <a:r>
              <a:rPr lang="en-US" sz="1500" dirty="0">
                <a:solidFill>
                  <a:srgbClr val="000000"/>
                </a:solidFill>
                <a:latin typeface="Lora"/>
                <a:ea typeface="Lora"/>
                <a:cs typeface="Lora"/>
                <a:sym typeface="Lora"/>
              </a:rPr>
              <a:t>which allows online optimization on the drone.</a:t>
            </a:r>
          </a:p>
        </p:txBody>
      </p:sp>
      <p:sp>
        <p:nvSpPr>
          <p:cNvPr id="3" name="Slide Number Placeholder 2">
            <a:extLst>
              <a:ext uri="{FF2B5EF4-FFF2-40B4-BE49-F238E27FC236}">
                <a16:creationId xmlns:a16="http://schemas.microsoft.com/office/drawing/2014/main" id="{7A9D5BE4-C389-48AB-89E1-3A956244AE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Rectangle 3">
            <a:extLst>
              <a:ext uri="{FF2B5EF4-FFF2-40B4-BE49-F238E27FC236}">
                <a16:creationId xmlns:a16="http://schemas.microsoft.com/office/drawing/2014/main" id="{6DE42260-A77E-4A70-95E1-8750A7CB936A}"/>
              </a:ext>
            </a:extLst>
          </p:cNvPr>
          <p:cNvSpPr/>
          <p:nvPr/>
        </p:nvSpPr>
        <p:spPr>
          <a:xfrm>
            <a:off x="311700" y="351796"/>
            <a:ext cx="8520600" cy="4311421"/>
          </a:xfrm>
          <a:prstGeom prst="rect">
            <a:avLst/>
          </a:prstGeom>
          <a:no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767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11700" y="10282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Lora"/>
                <a:ea typeface="Lora"/>
                <a:cs typeface="Lora"/>
                <a:sym typeface="Lora"/>
              </a:rPr>
              <a:t>Issues to tackle</a:t>
            </a:r>
            <a:endParaRPr>
              <a:latin typeface="Lora"/>
              <a:ea typeface="Lora"/>
              <a:cs typeface="Lora"/>
              <a:sym typeface="Lora"/>
            </a:endParaRPr>
          </a:p>
        </p:txBody>
      </p:sp>
      <p:sp>
        <p:nvSpPr>
          <p:cNvPr id="317" name="Google Shape;317;p44"/>
          <p:cNvSpPr txBox="1">
            <a:spLocks noGrp="1"/>
          </p:cNvSpPr>
          <p:nvPr>
            <p:ph type="body" idx="1"/>
          </p:nvPr>
        </p:nvSpPr>
        <p:spPr>
          <a:xfrm>
            <a:off x="311700" y="1694130"/>
            <a:ext cx="8520600" cy="2126308"/>
          </a:xfrm>
          <a:prstGeom prst="rect">
            <a:avLst/>
          </a:prstGeom>
        </p:spPr>
        <p:txBody>
          <a:bodyPr spcFirstLastPara="1" wrap="square" lIns="91425" tIns="91425" rIns="91425" bIns="91425" anchor="t" anchorCtr="0">
            <a:noAutofit/>
          </a:bodyPr>
          <a:lstStyle/>
          <a:p>
            <a:pPr lvl="0" algn="l" rtl="0">
              <a:spcBef>
                <a:spcPts val="0"/>
              </a:spcBef>
              <a:spcAft>
                <a:spcPts val="0"/>
              </a:spcAft>
              <a:buClr>
                <a:srgbClr val="000000"/>
              </a:buClr>
              <a:buSzPts val="1800"/>
              <a:buFont typeface="Lora" pitchFamily="2" charset="0"/>
              <a:buChar char="!"/>
            </a:pPr>
            <a:r>
              <a:rPr lang="en-IN" sz="1500" dirty="0">
                <a:solidFill>
                  <a:srgbClr val="000000"/>
                </a:solidFill>
                <a:latin typeface="Lora"/>
                <a:ea typeface="Lora"/>
                <a:cs typeface="Lora"/>
                <a:sym typeface="Lora"/>
              </a:rPr>
              <a:t>The </a:t>
            </a:r>
            <a:r>
              <a:rPr lang="en-IN" sz="1500" b="1" dirty="0">
                <a:solidFill>
                  <a:srgbClr val="000000"/>
                </a:solidFill>
                <a:latin typeface="Lora"/>
                <a:ea typeface="Lora"/>
                <a:cs typeface="Lora"/>
                <a:sym typeface="Lora"/>
              </a:rPr>
              <a:t>sluggish response</a:t>
            </a:r>
            <a:r>
              <a:rPr lang="en-IN" sz="1500" dirty="0">
                <a:solidFill>
                  <a:srgbClr val="000000"/>
                </a:solidFill>
                <a:latin typeface="Lora"/>
                <a:ea typeface="Lora"/>
                <a:cs typeface="Lora"/>
                <a:sym typeface="Lora"/>
              </a:rPr>
              <a:t> of the MDP controller may not satisfy real world requirements in certain cases and thus needs to be studied.</a:t>
            </a:r>
          </a:p>
          <a:p>
            <a:pPr lvl="0" algn="l" rtl="0">
              <a:spcBef>
                <a:spcPts val="0"/>
              </a:spcBef>
              <a:spcAft>
                <a:spcPts val="0"/>
              </a:spcAft>
              <a:buClr>
                <a:srgbClr val="000000"/>
              </a:buClr>
              <a:buSzPts val="1800"/>
              <a:buFont typeface="Lora" pitchFamily="2" charset="0"/>
              <a:buChar char="!"/>
            </a:pPr>
            <a:r>
              <a:rPr lang="en-US" sz="1500" dirty="0">
                <a:solidFill>
                  <a:srgbClr val="000000"/>
                </a:solidFill>
                <a:latin typeface="Lora"/>
                <a:ea typeface="Lora"/>
                <a:cs typeface="Lora"/>
                <a:sym typeface="Lora"/>
              </a:rPr>
              <a:t>A </a:t>
            </a:r>
            <a:r>
              <a:rPr lang="en-US" sz="1500" b="1" dirty="0">
                <a:solidFill>
                  <a:srgbClr val="000000"/>
                </a:solidFill>
                <a:latin typeface="Lora"/>
                <a:ea typeface="Lora"/>
                <a:cs typeface="Lora"/>
                <a:sym typeface="Lora"/>
              </a:rPr>
              <a:t>constrain</a:t>
            </a:r>
            <a:r>
              <a:rPr lang="en-US" sz="1500" dirty="0">
                <a:solidFill>
                  <a:srgbClr val="000000"/>
                </a:solidFill>
                <a:latin typeface="Lora"/>
                <a:ea typeface="Lora"/>
                <a:cs typeface="Lora"/>
                <a:sym typeface="Lora"/>
              </a:rPr>
              <a:t>t on states can improve the performance of the optimization.</a:t>
            </a:r>
          </a:p>
          <a:p>
            <a:pPr marL="114300" lvl="0" indent="0" algn="l" rtl="0">
              <a:spcBef>
                <a:spcPts val="0"/>
              </a:spcBef>
              <a:spcAft>
                <a:spcPts val="0"/>
              </a:spcAft>
              <a:buClr>
                <a:srgbClr val="000000"/>
              </a:buClr>
              <a:buSzPts val="1800"/>
              <a:buNone/>
            </a:pPr>
            <a:endParaRPr lang="en-US" sz="1500" dirty="0">
              <a:solidFill>
                <a:srgbClr val="000000"/>
              </a:solidFill>
              <a:latin typeface="Lora"/>
              <a:ea typeface="Lora"/>
              <a:cs typeface="Lora"/>
              <a:sym typeface="Lora"/>
            </a:endParaRPr>
          </a:p>
          <a:p>
            <a:pPr lvl="0" algn="l" rtl="0">
              <a:spcBef>
                <a:spcPts val="0"/>
              </a:spcBef>
              <a:spcAft>
                <a:spcPts val="0"/>
              </a:spcAft>
              <a:buClr>
                <a:srgbClr val="000000"/>
              </a:buClr>
              <a:buSzPts val="1800"/>
              <a:buFont typeface="Lora" pitchFamily="2" charset="0"/>
              <a:buChar char="!"/>
            </a:pPr>
            <a:r>
              <a:rPr lang="en-US" sz="1500" dirty="0">
                <a:solidFill>
                  <a:srgbClr val="000000"/>
                </a:solidFill>
                <a:latin typeface="Lora"/>
                <a:ea typeface="Lora"/>
                <a:cs typeface="Lora"/>
                <a:sym typeface="Lora"/>
              </a:rPr>
              <a:t>The use of </a:t>
            </a:r>
            <a:r>
              <a:rPr lang="en-US" sz="1500" b="1" dirty="0">
                <a:solidFill>
                  <a:srgbClr val="000000"/>
                </a:solidFill>
                <a:latin typeface="Lora"/>
                <a:ea typeface="Lora"/>
                <a:cs typeface="Lora"/>
                <a:sym typeface="Lora"/>
              </a:rPr>
              <a:t>graphs</a:t>
            </a:r>
            <a:r>
              <a:rPr lang="en-US" sz="1500" dirty="0">
                <a:solidFill>
                  <a:srgbClr val="000000"/>
                </a:solidFill>
                <a:latin typeface="Lora"/>
                <a:ea typeface="Lora"/>
                <a:cs typeface="Lora"/>
                <a:sym typeface="Lora"/>
              </a:rPr>
              <a:t> instead of trees can create a kind of </a:t>
            </a:r>
            <a:r>
              <a:rPr lang="en-US" sz="1500" b="1" dirty="0">
                <a:solidFill>
                  <a:srgbClr val="000000"/>
                </a:solidFill>
                <a:latin typeface="Lora"/>
                <a:ea typeface="Lora"/>
                <a:cs typeface="Lora"/>
                <a:sym typeface="Lora"/>
              </a:rPr>
              <a:t>memory</a:t>
            </a:r>
            <a:r>
              <a:rPr lang="en-US" sz="1500" dirty="0">
                <a:solidFill>
                  <a:srgbClr val="000000"/>
                </a:solidFill>
                <a:latin typeface="Lora"/>
                <a:ea typeface="Lora"/>
                <a:cs typeface="Lora"/>
                <a:sym typeface="Lora"/>
              </a:rPr>
              <a:t>, which must be verified.</a:t>
            </a:r>
            <a:endParaRPr lang="en-IN" sz="1500" dirty="0">
              <a:solidFill>
                <a:srgbClr val="000000"/>
              </a:solidFill>
              <a:latin typeface="Lora"/>
              <a:ea typeface="Lora"/>
              <a:cs typeface="Lora"/>
              <a:sym typeface="Lora"/>
            </a:endParaRPr>
          </a:p>
        </p:txBody>
      </p:sp>
      <p:sp>
        <p:nvSpPr>
          <p:cNvPr id="3" name="Slide Number Placeholder 2">
            <a:extLst>
              <a:ext uri="{FF2B5EF4-FFF2-40B4-BE49-F238E27FC236}">
                <a16:creationId xmlns:a16="http://schemas.microsoft.com/office/drawing/2014/main" id="{7A9D5BE4-C389-48AB-89E1-3A956244AE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4" name="Rectangle 3">
            <a:extLst>
              <a:ext uri="{FF2B5EF4-FFF2-40B4-BE49-F238E27FC236}">
                <a16:creationId xmlns:a16="http://schemas.microsoft.com/office/drawing/2014/main" id="{6DE42260-A77E-4A70-95E1-8750A7CB936A}"/>
              </a:ext>
            </a:extLst>
          </p:cNvPr>
          <p:cNvSpPr/>
          <p:nvPr/>
        </p:nvSpPr>
        <p:spPr>
          <a:xfrm>
            <a:off x="311700" y="1028200"/>
            <a:ext cx="8520600" cy="2792237"/>
          </a:xfrm>
          <a:prstGeom prst="rect">
            <a:avLst/>
          </a:prstGeom>
          <a:no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3733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11700" y="10282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Lora"/>
                <a:ea typeface="Lora"/>
                <a:cs typeface="Lora"/>
                <a:sym typeface="Lora"/>
              </a:rPr>
              <a:t>Proposed future work</a:t>
            </a:r>
            <a:endParaRPr dirty="0">
              <a:latin typeface="Lora"/>
              <a:ea typeface="Lora"/>
              <a:cs typeface="Lora"/>
              <a:sym typeface="Lora"/>
            </a:endParaRPr>
          </a:p>
        </p:txBody>
      </p:sp>
      <p:sp>
        <p:nvSpPr>
          <p:cNvPr id="317" name="Google Shape;317;p44"/>
          <p:cNvSpPr txBox="1">
            <a:spLocks noGrp="1"/>
          </p:cNvSpPr>
          <p:nvPr>
            <p:ph type="body" idx="1"/>
          </p:nvPr>
        </p:nvSpPr>
        <p:spPr>
          <a:xfrm>
            <a:off x="311700" y="1694130"/>
            <a:ext cx="8520600" cy="2126308"/>
          </a:xfrm>
          <a:prstGeom prst="rect">
            <a:avLst/>
          </a:prstGeom>
        </p:spPr>
        <p:txBody>
          <a:bodyPr spcFirstLastPara="1" wrap="square" lIns="91425" tIns="91425" rIns="91425" bIns="91425" anchor="t" anchorCtr="0">
            <a:noAutofit/>
          </a:bodyPr>
          <a:lstStyle/>
          <a:p>
            <a:pPr lvl="0" algn="l" rtl="0">
              <a:spcBef>
                <a:spcPts val="0"/>
              </a:spcBef>
              <a:spcAft>
                <a:spcPts val="0"/>
              </a:spcAft>
              <a:buClr>
                <a:srgbClr val="000000"/>
              </a:buClr>
              <a:buSzPts val="1800"/>
              <a:buFont typeface="Lora" pitchFamily="2" charset="0"/>
              <a:buChar char="»"/>
            </a:pPr>
            <a:r>
              <a:rPr lang="en-IN" sz="1500" dirty="0">
                <a:solidFill>
                  <a:srgbClr val="000000"/>
                </a:solidFill>
                <a:latin typeface="Lora"/>
                <a:ea typeface="Lora"/>
                <a:cs typeface="Lora"/>
                <a:sym typeface="Lora"/>
              </a:rPr>
              <a:t>Study on the use of </a:t>
            </a:r>
            <a:r>
              <a:rPr lang="en-IN" sz="1500" b="1" dirty="0">
                <a:solidFill>
                  <a:srgbClr val="000000"/>
                </a:solidFill>
                <a:latin typeface="Lora"/>
                <a:ea typeface="Lora"/>
                <a:cs typeface="Lora"/>
                <a:sym typeface="Lora"/>
              </a:rPr>
              <a:t>state restrictions</a:t>
            </a:r>
            <a:r>
              <a:rPr lang="en-IN" sz="1500" dirty="0">
                <a:solidFill>
                  <a:srgbClr val="000000"/>
                </a:solidFill>
                <a:latin typeface="Lora"/>
                <a:ea typeface="Lora"/>
                <a:cs typeface="Lora"/>
                <a:sym typeface="Lora"/>
              </a:rPr>
              <a:t>. </a:t>
            </a:r>
          </a:p>
          <a:p>
            <a:pPr lvl="1">
              <a:buClr>
                <a:srgbClr val="000000"/>
              </a:buClr>
              <a:buSzPts val="1800"/>
              <a:buFont typeface="Lora" pitchFamily="2" charset="0"/>
              <a:buChar char="»"/>
            </a:pPr>
            <a:r>
              <a:rPr lang="en-IN" sz="1100" dirty="0">
                <a:solidFill>
                  <a:srgbClr val="000000"/>
                </a:solidFill>
                <a:latin typeface="Lora"/>
                <a:ea typeface="Lora"/>
                <a:cs typeface="Lora"/>
                <a:sym typeface="Lora"/>
              </a:rPr>
              <a:t>Constant Restrictions</a:t>
            </a:r>
          </a:p>
          <a:p>
            <a:pPr lvl="1">
              <a:buClr>
                <a:srgbClr val="000000"/>
              </a:buClr>
              <a:buSzPts val="1800"/>
              <a:buFont typeface="Lora" pitchFamily="2" charset="0"/>
              <a:buChar char="»"/>
            </a:pPr>
            <a:r>
              <a:rPr lang="en-IN" sz="1100" b="1" dirty="0">
                <a:solidFill>
                  <a:srgbClr val="000000"/>
                </a:solidFill>
                <a:latin typeface="Lora"/>
                <a:ea typeface="Lora"/>
                <a:cs typeface="Lora"/>
                <a:sym typeface="Lora"/>
              </a:rPr>
              <a:t>Dynamic</a:t>
            </a:r>
            <a:r>
              <a:rPr lang="en-IN" sz="1100" dirty="0">
                <a:solidFill>
                  <a:srgbClr val="000000"/>
                </a:solidFill>
                <a:latin typeface="Lora"/>
                <a:ea typeface="Lora"/>
                <a:cs typeface="Lora"/>
                <a:sym typeface="Lora"/>
              </a:rPr>
              <a:t> Restrictions</a:t>
            </a:r>
          </a:p>
          <a:p>
            <a:pPr lvl="0" algn="l" rtl="0">
              <a:spcBef>
                <a:spcPts val="0"/>
              </a:spcBef>
              <a:spcAft>
                <a:spcPts val="0"/>
              </a:spcAft>
              <a:buClr>
                <a:srgbClr val="000000"/>
              </a:buClr>
              <a:buSzPts val="1800"/>
              <a:buFont typeface="Lora" pitchFamily="2" charset="0"/>
              <a:buChar char="»"/>
            </a:pPr>
            <a:r>
              <a:rPr lang="en-US" sz="1500" dirty="0">
                <a:solidFill>
                  <a:srgbClr val="000000"/>
                </a:solidFill>
                <a:latin typeface="Lora"/>
                <a:ea typeface="Lora"/>
                <a:cs typeface="Lora"/>
                <a:sym typeface="Lora"/>
              </a:rPr>
              <a:t>Development of a model where the node key takes into account the </a:t>
            </a:r>
            <a:r>
              <a:rPr lang="en-US" sz="1500" b="1" dirty="0">
                <a:solidFill>
                  <a:srgbClr val="000000"/>
                </a:solidFill>
                <a:latin typeface="Lora"/>
                <a:ea typeface="Lora"/>
                <a:cs typeface="Lora"/>
                <a:sym typeface="Lora"/>
              </a:rPr>
              <a:t>speed of the reference</a:t>
            </a:r>
            <a:r>
              <a:rPr lang="en-US" sz="1500" dirty="0">
                <a:solidFill>
                  <a:srgbClr val="000000"/>
                </a:solidFill>
                <a:latin typeface="Lora"/>
                <a:ea typeface="Lora"/>
                <a:cs typeface="Lora"/>
                <a:sym typeface="Lora"/>
              </a:rPr>
              <a:t>.</a:t>
            </a:r>
            <a:endParaRPr lang="en-IN" sz="1500" dirty="0">
              <a:solidFill>
                <a:srgbClr val="000000"/>
              </a:solidFill>
              <a:latin typeface="Lora"/>
              <a:ea typeface="Lora"/>
              <a:cs typeface="Lora"/>
              <a:sym typeface="Lora"/>
            </a:endParaRPr>
          </a:p>
          <a:p>
            <a:pPr lvl="0" algn="l" rtl="0">
              <a:spcBef>
                <a:spcPts val="0"/>
              </a:spcBef>
              <a:spcAft>
                <a:spcPts val="0"/>
              </a:spcAft>
              <a:buClr>
                <a:srgbClr val="000000"/>
              </a:buClr>
              <a:buSzPts val="1800"/>
              <a:buFont typeface="Lora" pitchFamily="2" charset="0"/>
              <a:buChar char="»"/>
            </a:pPr>
            <a:r>
              <a:rPr lang="en-IN" sz="1500" dirty="0">
                <a:solidFill>
                  <a:srgbClr val="000000"/>
                </a:solidFill>
                <a:latin typeface="Lora"/>
                <a:ea typeface="Lora"/>
                <a:cs typeface="Lora"/>
                <a:sym typeface="Lora"/>
              </a:rPr>
              <a:t>Analyse on the influence of </a:t>
            </a:r>
            <a:r>
              <a:rPr lang="en-IN" sz="1500" b="1" dirty="0">
                <a:solidFill>
                  <a:srgbClr val="000000"/>
                </a:solidFill>
                <a:latin typeface="Lora"/>
                <a:ea typeface="Lora"/>
                <a:cs typeface="Lora"/>
                <a:sym typeface="Lora"/>
              </a:rPr>
              <a:t>reference speed </a:t>
            </a:r>
            <a:r>
              <a:rPr lang="en-IN" sz="1500" dirty="0">
                <a:solidFill>
                  <a:srgbClr val="000000"/>
                </a:solidFill>
                <a:latin typeface="Lora"/>
                <a:ea typeface="Lora"/>
                <a:cs typeface="Lora"/>
                <a:sym typeface="Lora"/>
              </a:rPr>
              <a:t>on optimization.</a:t>
            </a:r>
          </a:p>
          <a:p>
            <a:pPr lvl="0" algn="l" rtl="0">
              <a:spcBef>
                <a:spcPts val="0"/>
              </a:spcBef>
              <a:spcAft>
                <a:spcPts val="0"/>
              </a:spcAft>
              <a:buClr>
                <a:srgbClr val="000000"/>
              </a:buClr>
              <a:buSzPts val="1800"/>
              <a:buFont typeface="Lora" pitchFamily="2" charset="0"/>
              <a:buChar char="»"/>
            </a:pPr>
            <a:r>
              <a:rPr lang="en-IN" sz="1500" b="1" dirty="0">
                <a:solidFill>
                  <a:srgbClr val="000000"/>
                </a:solidFill>
                <a:latin typeface="Lora"/>
                <a:ea typeface="Lora"/>
                <a:cs typeface="Lora"/>
                <a:sym typeface="Lora"/>
              </a:rPr>
              <a:t>Real time testing on the UAV </a:t>
            </a:r>
            <a:r>
              <a:rPr lang="en-IN" sz="1500" dirty="0">
                <a:solidFill>
                  <a:srgbClr val="000000"/>
                </a:solidFill>
                <a:latin typeface="Lora"/>
                <a:ea typeface="Lora"/>
                <a:cs typeface="Lora"/>
                <a:sym typeface="Lora"/>
              </a:rPr>
              <a:t>with and without disturbances to validate robustness results obtained through simulations</a:t>
            </a:r>
          </a:p>
        </p:txBody>
      </p:sp>
      <p:sp>
        <p:nvSpPr>
          <p:cNvPr id="3" name="Slide Number Placeholder 2">
            <a:extLst>
              <a:ext uri="{FF2B5EF4-FFF2-40B4-BE49-F238E27FC236}">
                <a16:creationId xmlns:a16="http://schemas.microsoft.com/office/drawing/2014/main" id="{7A9D5BE4-C389-48AB-89E1-3A956244AE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4" name="Rectangle 3">
            <a:extLst>
              <a:ext uri="{FF2B5EF4-FFF2-40B4-BE49-F238E27FC236}">
                <a16:creationId xmlns:a16="http://schemas.microsoft.com/office/drawing/2014/main" id="{6DE42260-A77E-4A70-95E1-8750A7CB936A}"/>
              </a:ext>
            </a:extLst>
          </p:cNvPr>
          <p:cNvSpPr/>
          <p:nvPr/>
        </p:nvSpPr>
        <p:spPr>
          <a:xfrm>
            <a:off x="311700" y="1028200"/>
            <a:ext cx="8520600" cy="2792237"/>
          </a:xfrm>
          <a:prstGeom prst="rect">
            <a:avLst/>
          </a:prstGeom>
          <a:no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4611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Lora"/>
                <a:ea typeface="Lora"/>
                <a:cs typeface="Lora"/>
                <a:sym typeface="Lora"/>
              </a:rPr>
              <a:t>Bibliography</a:t>
            </a:r>
            <a:endParaRPr dirty="0">
              <a:latin typeface="Lora"/>
              <a:ea typeface="Lora"/>
              <a:cs typeface="Lora"/>
              <a:sym typeface="Lora"/>
            </a:endParaRPr>
          </a:p>
        </p:txBody>
      </p:sp>
      <p:sp>
        <p:nvSpPr>
          <p:cNvPr id="324" name="Google Shape;324;p45"/>
          <p:cNvSpPr txBox="1">
            <a:spLocks noGrp="1"/>
          </p:cNvSpPr>
          <p:nvPr>
            <p:ph type="body" idx="1"/>
          </p:nvPr>
        </p:nvSpPr>
        <p:spPr>
          <a:xfrm>
            <a:off x="311700" y="1152475"/>
            <a:ext cx="8520600" cy="3842400"/>
          </a:xfrm>
          <a:prstGeom prst="rect">
            <a:avLst/>
          </a:prstGeom>
        </p:spPr>
        <p:txBody>
          <a:bodyPr spcFirstLastPara="1" wrap="square" lIns="91425" tIns="91425" rIns="91425" bIns="91425" anchor="t" anchorCtr="0">
            <a:normAutofit fontScale="32500" lnSpcReduction="20000"/>
          </a:bodyPr>
          <a:lstStyle/>
          <a:p>
            <a:pPr marL="0" indent="0">
              <a:buNone/>
            </a:pPr>
            <a:r>
              <a:rPr lang="en-US" sz="5200" dirty="0">
                <a:solidFill>
                  <a:srgbClr val="202124"/>
                </a:solidFill>
                <a:highlight>
                  <a:srgbClr val="FFFFFF"/>
                </a:highlight>
                <a:latin typeface="Lora"/>
                <a:ea typeface="Lora"/>
                <a:cs typeface="Lora"/>
                <a:sym typeface="Lora"/>
              </a:rPr>
              <a:t>[1] </a:t>
            </a:r>
            <a:r>
              <a:rPr lang="en-US" sz="5200" dirty="0">
                <a:solidFill>
                  <a:srgbClr val="434A54"/>
                </a:solidFill>
                <a:highlight>
                  <a:srgbClr val="FFFFFF"/>
                </a:highlight>
                <a:latin typeface="Lora"/>
                <a:ea typeface="Lora"/>
                <a:cs typeface="Lora"/>
                <a:sym typeface="Lora"/>
              </a:rPr>
              <a:t> Kolobov, A. (2012). Planning with markov decision processes: An AI perspective. Synthesis Lectures on Artificial Intelligence and Machine Learning, 6(1):1–210.</a:t>
            </a:r>
          </a:p>
          <a:p>
            <a:pPr marL="0" lvl="0" indent="0" algn="l" rtl="0">
              <a:spcBef>
                <a:spcPts val="0"/>
              </a:spcBef>
              <a:spcAft>
                <a:spcPts val="0"/>
              </a:spcAft>
              <a:buNone/>
            </a:pPr>
            <a:endParaRPr lang="en" sz="5200" dirty="0">
              <a:latin typeface="Lora"/>
              <a:ea typeface="Lora"/>
              <a:cs typeface="Lora"/>
              <a:sym typeface="Lora"/>
            </a:endParaRPr>
          </a:p>
          <a:p>
            <a:pPr marL="0" lvl="0" indent="0" algn="l" rtl="0">
              <a:spcBef>
                <a:spcPts val="0"/>
              </a:spcBef>
              <a:spcAft>
                <a:spcPts val="0"/>
              </a:spcAft>
              <a:buNone/>
            </a:pPr>
            <a:endParaRPr lang="en" sz="5200" dirty="0">
              <a:latin typeface="Lora"/>
              <a:ea typeface="Lora"/>
              <a:cs typeface="Lora"/>
              <a:sym typeface="Lora"/>
            </a:endParaRPr>
          </a:p>
          <a:p>
            <a:pPr marL="0" lvl="0" indent="0" algn="l" rtl="0">
              <a:spcBef>
                <a:spcPts val="0"/>
              </a:spcBef>
              <a:spcAft>
                <a:spcPts val="0"/>
              </a:spcAft>
              <a:buNone/>
            </a:pPr>
            <a:r>
              <a:rPr lang="en" sz="5200" dirty="0">
                <a:latin typeface="Lora"/>
                <a:ea typeface="Lora"/>
                <a:cs typeface="Lora"/>
                <a:sym typeface="Lora"/>
              </a:rPr>
              <a:t>[2]</a:t>
            </a:r>
            <a:r>
              <a:rPr lang="en" sz="5200" dirty="0">
                <a:solidFill>
                  <a:srgbClr val="202124"/>
                </a:solidFill>
                <a:highlight>
                  <a:srgbClr val="FFFFFF"/>
                </a:highlight>
                <a:latin typeface="Lora"/>
                <a:ea typeface="Lora"/>
                <a:cs typeface="Lora"/>
                <a:sym typeface="Lora"/>
              </a:rPr>
              <a:t> </a:t>
            </a:r>
            <a:r>
              <a:rPr lang="en" sz="5200" dirty="0">
                <a:solidFill>
                  <a:schemeClr val="dk1"/>
                </a:solidFill>
                <a:latin typeface="Lora"/>
                <a:ea typeface="Lora"/>
                <a:cs typeface="Lora"/>
                <a:sym typeface="Lora"/>
              </a:rPr>
              <a:t>Campo, P. J. and Morari, M. (1987) ‘Robust Model Predictive Control.’, </a:t>
            </a:r>
            <a:r>
              <a:rPr lang="en" sz="5200" i="1" dirty="0">
                <a:solidFill>
                  <a:schemeClr val="dk1"/>
                </a:solidFill>
                <a:latin typeface="Lora"/>
                <a:ea typeface="Lora"/>
                <a:cs typeface="Lora"/>
                <a:sym typeface="Lora"/>
              </a:rPr>
              <a:t>Proceedings of the American Control Conference</a:t>
            </a:r>
            <a:r>
              <a:rPr lang="en" sz="5200" dirty="0">
                <a:solidFill>
                  <a:schemeClr val="dk1"/>
                </a:solidFill>
                <a:latin typeface="Lora"/>
                <a:ea typeface="Lora"/>
                <a:cs typeface="Lora"/>
                <a:sym typeface="Lora"/>
              </a:rPr>
              <a:t>, pp. 1021–1026. doi: 10.1007/978-1-4471-5102-9_2-3.</a:t>
            </a:r>
          </a:p>
          <a:p>
            <a:pPr marL="0" lvl="0" indent="0" algn="l" rtl="0">
              <a:spcBef>
                <a:spcPts val="0"/>
              </a:spcBef>
              <a:spcAft>
                <a:spcPts val="0"/>
              </a:spcAft>
              <a:buNone/>
            </a:pPr>
            <a:endParaRPr sz="5200" dirty="0">
              <a:solidFill>
                <a:srgbClr val="202124"/>
              </a:solidFill>
              <a:highlight>
                <a:srgbClr val="FFFFFF"/>
              </a:highlight>
              <a:latin typeface="Lora"/>
              <a:ea typeface="Lora"/>
              <a:cs typeface="Lora"/>
              <a:sym typeface="Lora"/>
            </a:endParaRPr>
          </a:p>
          <a:p>
            <a:pPr marL="0" lvl="0" indent="0" algn="l" rtl="0">
              <a:spcBef>
                <a:spcPts val="1200"/>
              </a:spcBef>
              <a:spcAft>
                <a:spcPts val="0"/>
              </a:spcAft>
              <a:buNone/>
            </a:pPr>
            <a:r>
              <a:rPr lang="en" sz="5200" dirty="0">
                <a:solidFill>
                  <a:srgbClr val="202124"/>
                </a:solidFill>
                <a:highlight>
                  <a:srgbClr val="FFFFFF"/>
                </a:highlight>
                <a:latin typeface="Lora"/>
                <a:ea typeface="Lora"/>
                <a:cs typeface="Lora"/>
                <a:sym typeface="Lora"/>
              </a:rPr>
              <a:t>[3]</a:t>
            </a:r>
            <a:r>
              <a:rPr lang="en" sz="5200" dirty="0">
                <a:solidFill>
                  <a:schemeClr val="dk1"/>
                </a:solidFill>
                <a:latin typeface="Lora"/>
                <a:ea typeface="Lora"/>
                <a:cs typeface="Lora"/>
                <a:sym typeface="Lora"/>
              </a:rPr>
              <a:t> Cannon, M., Kouvaritakis, B. and Wu, X. (2008) Probabilistic constrained MPC for systems with multiplicative and additive stochastic uncertainty, IFAC Proceedings Volumes. IFAC. doi: 10.3182/20080706-5-kr-1001.02587.</a:t>
            </a:r>
            <a:endParaRPr sz="5200" dirty="0">
              <a:solidFill>
                <a:srgbClr val="202124"/>
              </a:solidFill>
              <a:highlight>
                <a:srgbClr val="FFFFFF"/>
              </a:highlight>
              <a:latin typeface="Lora"/>
              <a:ea typeface="Lora"/>
              <a:cs typeface="Lora"/>
              <a:sym typeface="Lora"/>
            </a:endParaRPr>
          </a:p>
          <a:p>
            <a:pPr marL="0" lvl="0" indent="0" algn="l" rtl="0">
              <a:spcBef>
                <a:spcPts val="1200"/>
              </a:spcBef>
              <a:spcAft>
                <a:spcPts val="0"/>
              </a:spcAft>
              <a:buNone/>
            </a:pPr>
            <a:endParaRPr sz="1000" dirty="0">
              <a:solidFill>
                <a:srgbClr val="434A54"/>
              </a:solidFill>
              <a:highlight>
                <a:srgbClr val="FFFFFF"/>
              </a:highlight>
              <a:latin typeface="Lora"/>
              <a:ea typeface="Lora"/>
              <a:cs typeface="Lora"/>
              <a:sym typeface="Lora"/>
            </a:endParaRPr>
          </a:p>
          <a:p>
            <a:pPr marL="0" lvl="0" indent="0" algn="l" rtl="0">
              <a:spcBef>
                <a:spcPts val="1200"/>
              </a:spcBef>
              <a:spcAft>
                <a:spcPts val="0"/>
              </a:spcAft>
              <a:buNone/>
            </a:pPr>
            <a:endParaRPr sz="1000" u="sng" dirty="0">
              <a:solidFill>
                <a:srgbClr val="202124"/>
              </a:solidFill>
              <a:highlight>
                <a:srgbClr val="FFFFFF"/>
              </a:highlight>
              <a:latin typeface="Lora"/>
              <a:ea typeface="Lora"/>
              <a:cs typeface="Lora"/>
              <a:sym typeface="Lora"/>
            </a:endParaRPr>
          </a:p>
          <a:p>
            <a:pPr marL="0" lvl="0" indent="0" algn="l" rtl="0">
              <a:spcBef>
                <a:spcPts val="1200"/>
              </a:spcBef>
              <a:spcAft>
                <a:spcPts val="0"/>
              </a:spcAft>
              <a:buNone/>
            </a:pPr>
            <a:endParaRPr sz="1000" dirty="0">
              <a:solidFill>
                <a:srgbClr val="202124"/>
              </a:solidFill>
              <a:highlight>
                <a:srgbClr val="FFFFFF"/>
              </a:highlight>
              <a:latin typeface="Lora"/>
              <a:ea typeface="Lora"/>
              <a:cs typeface="Lora"/>
              <a:sym typeface="Lora"/>
            </a:endParaRPr>
          </a:p>
          <a:p>
            <a:pPr marL="0" lvl="0" indent="0" algn="l" rtl="0">
              <a:spcBef>
                <a:spcPts val="1200"/>
              </a:spcBef>
              <a:spcAft>
                <a:spcPts val="1200"/>
              </a:spcAft>
              <a:buNone/>
            </a:pPr>
            <a:endParaRPr dirty="0">
              <a:latin typeface="Lora"/>
              <a:ea typeface="Lora"/>
              <a:cs typeface="Lora"/>
              <a:sym typeface="Lora"/>
            </a:endParaRPr>
          </a:p>
        </p:txBody>
      </p:sp>
      <p:sp>
        <p:nvSpPr>
          <p:cNvPr id="3" name="Slide Number Placeholder 2">
            <a:extLst>
              <a:ext uri="{FF2B5EF4-FFF2-40B4-BE49-F238E27FC236}">
                <a16:creationId xmlns:a16="http://schemas.microsoft.com/office/drawing/2014/main" id="{58F51FA9-E452-4905-89E4-F3DF963245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ora"/>
                <a:ea typeface="Lora"/>
                <a:cs typeface="Lora"/>
                <a:sym typeface="Lora"/>
              </a:rPr>
              <a:t>Bibliography</a:t>
            </a:r>
            <a:endParaRPr>
              <a:latin typeface="Lora"/>
              <a:ea typeface="Lora"/>
              <a:cs typeface="Lora"/>
              <a:sym typeface="Lora"/>
            </a:endParaRPr>
          </a:p>
        </p:txBody>
      </p:sp>
      <p:sp>
        <p:nvSpPr>
          <p:cNvPr id="324" name="Google Shape;324;p45"/>
          <p:cNvSpPr txBox="1">
            <a:spLocks noGrp="1"/>
          </p:cNvSpPr>
          <p:nvPr>
            <p:ph type="body" idx="1"/>
          </p:nvPr>
        </p:nvSpPr>
        <p:spPr>
          <a:xfrm>
            <a:off x="311700" y="1152475"/>
            <a:ext cx="8520600" cy="38424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200" dirty="0">
                <a:latin typeface="Lora"/>
                <a:ea typeface="Lora"/>
                <a:cs typeface="Lora"/>
                <a:sym typeface="Lora"/>
              </a:rPr>
              <a:t>[1]</a:t>
            </a:r>
            <a:r>
              <a:rPr lang="en" sz="5200" dirty="0">
                <a:solidFill>
                  <a:srgbClr val="202124"/>
                </a:solidFill>
                <a:highlight>
                  <a:srgbClr val="FFFFFF"/>
                </a:highlight>
                <a:latin typeface="Lora"/>
                <a:ea typeface="Lora"/>
                <a:cs typeface="Lora"/>
                <a:sym typeface="Lora"/>
              </a:rPr>
              <a:t> </a:t>
            </a:r>
            <a:r>
              <a:rPr lang="en" sz="5200" dirty="0">
                <a:solidFill>
                  <a:schemeClr val="dk1"/>
                </a:solidFill>
                <a:latin typeface="Lora"/>
                <a:ea typeface="Lora"/>
                <a:cs typeface="Lora"/>
                <a:sym typeface="Lora"/>
              </a:rPr>
              <a:t>Campo, P. J. and Morari, M. (1987) ‘Robust Model Predictive Control.’, </a:t>
            </a:r>
            <a:r>
              <a:rPr lang="en" sz="5200" i="1" dirty="0">
                <a:solidFill>
                  <a:schemeClr val="dk1"/>
                </a:solidFill>
                <a:latin typeface="Lora"/>
                <a:ea typeface="Lora"/>
                <a:cs typeface="Lora"/>
                <a:sym typeface="Lora"/>
              </a:rPr>
              <a:t>Proceedings of the American Control Conference</a:t>
            </a:r>
            <a:r>
              <a:rPr lang="en" sz="5200" dirty="0">
                <a:solidFill>
                  <a:schemeClr val="dk1"/>
                </a:solidFill>
                <a:latin typeface="Lora"/>
                <a:ea typeface="Lora"/>
                <a:cs typeface="Lora"/>
                <a:sym typeface="Lora"/>
              </a:rPr>
              <a:t>, pp. 1021–1026. doi: 10.1007/978-1-4471-5102-9_2-3.</a:t>
            </a:r>
            <a:endParaRPr sz="5200" dirty="0">
              <a:solidFill>
                <a:srgbClr val="202124"/>
              </a:solidFill>
              <a:highlight>
                <a:srgbClr val="FFFFFF"/>
              </a:highlight>
              <a:latin typeface="Lora"/>
              <a:ea typeface="Lora"/>
              <a:cs typeface="Lora"/>
              <a:sym typeface="Lora"/>
            </a:endParaRPr>
          </a:p>
          <a:p>
            <a:pPr marL="0" lvl="0" indent="0" algn="l" rtl="0">
              <a:spcBef>
                <a:spcPts val="1200"/>
              </a:spcBef>
              <a:spcAft>
                <a:spcPts val="0"/>
              </a:spcAft>
              <a:buNone/>
            </a:pPr>
            <a:r>
              <a:rPr lang="en" sz="5200" dirty="0">
                <a:solidFill>
                  <a:srgbClr val="202124"/>
                </a:solidFill>
                <a:highlight>
                  <a:srgbClr val="FFFFFF"/>
                </a:highlight>
                <a:latin typeface="Lora"/>
                <a:ea typeface="Lora"/>
                <a:cs typeface="Lora"/>
                <a:sym typeface="Lora"/>
              </a:rPr>
              <a:t>[2]</a:t>
            </a:r>
            <a:r>
              <a:rPr lang="en" sz="5200" dirty="0">
                <a:solidFill>
                  <a:schemeClr val="dk1"/>
                </a:solidFill>
                <a:latin typeface="Lora"/>
                <a:ea typeface="Lora"/>
                <a:cs typeface="Lora"/>
                <a:sym typeface="Lora"/>
              </a:rPr>
              <a:t> Cannon, M., Kouvaritakis, B. and Wu, X. (2008) Probabilistic constrained MPC for systems with multiplicative and additive stochastic uncertainty, IFAC Proceedings Volumes. IFAC. doi: 10.3182/20080706-5-kr-1001.02587.</a:t>
            </a:r>
            <a:endParaRPr sz="5200" dirty="0">
              <a:solidFill>
                <a:srgbClr val="202124"/>
              </a:solidFill>
              <a:highlight>
                <a:srgbClr val="FFFFFF"/>
              </a:highlight>
              <a:latin typeface="Lora"/>
              <a:ea typeface="Lora"/>
              <a:cs typeface="Lora"/>
              <a:sym typeface="Lora"/>
            </a:endParaRPr>
          </a:p>
          <a:p>
            <a:pPr marL="0" lvl="0" indent="0" algn="l" rtl="0">
              <a:spcBef>
                <a:spcPts val="1200"/>
              </a:spcBef>
              <a:spcAft>
                <a:spcPts val="0"/>
              </a:spcAft>
              <a:buNone/>
            </a:pPr>
            <a:r>
              <a:rPr lang="en" sz="5200" dirty="0">
                <a:solidFill>
                  <a:srgbClr val="202124"/>
                </a:solidFill>
                <a:highlight>
                  <a:srgbClr val="FFFFFF"/>
                </a:highlight>
                <a:latin typeface="Lora"/>
                <a:ea typeface="Lora"/>
                <a:cs typeface="Lora"/>
                <a:sym typeface="Lora"/>
              </a:rPr>
              <a:t>[3]</a:t>
            </a:r>
            <a:r>
              <a:rPr lang="en" sz="5200" dirty="0">
                <a:solidFill>
                  <a:schemeClr val="dk1"/>
                </a:solidFill>
                <a:latin typeface="Lora"/>
                <a:ea typeface="Lora"/>
                <a:cs typeface="Lora"/>
                <a:sym typeface="Lora"/>
              </a:rPr>
              <a:t> Farina, M. et al. (2014) ‘Output feedback model predictive control: A probabilistic approach’, IFAC Proceedings Volumes (IFAC-PapersOnline), 19, pp. 7461–7466. doi: 10.3182/20140824-6-za-1003.02283</a:t>
            </a:r>
            <a:endParaRPr sz="5200" dirty="0">
              <a:solidFill>
                <a:srgbClr val="202124"/>
              </a:solidFill>
              <a:highlight>
                <a:srgbClr val="FFFFFF"/>
              </a:highlight>
              <a:latin typeface="Lora"/>
              <a:ea typeface="Lora"/>
              <a:cs typeface="Lora"/>
              <a:sym typeface="Lora"/>
            </a:endParaRPr>
          </a:p>
          <a:p>
            <a:pPr marL="0" lvl="0" indent="0" algn="l" rtl="0">
              <a:spcBef>
                <a:spcPts val="1200"/>
              </a:spcBef>
              <a:spcAft>
                <a:spcPts val="0"/>
              </a:spcAft>
              <a:buNone/>
            </a:pPr>
            <a:r>
              <a:rPr lang="en" sz="5200" dirty="0">
                <a:solidFill>
                  <a:srgbClr val="202124"/>
                </a:solidFill>
                <a:highlight>
                  <a:srgbClr val="FFFFFF"/>
                </a:highlight>
                <a:latin typeface="Lora"/>
                <a:ea typeface="Lora"/>
                <a:cs typeface="Lora"/>
                <a:sym typeface="Lora"/>
              </a:rPr>
              <a:t>[4] </a:t>
            </a:r>
            <a:r>
              <a:rPr lang="en" sz="5200" dirty="0">
                <a:solidFill>
                  <a:schemeClr val="dk1"/>
                </a:solidFill>
                <a:latin typeface="Lora"/>
                <a:ea typeface="Lora"/>
                <a:cs typeface="Lora"/>
                <a:sym typeface="Lora"/>
              </a:rPr>
              <a:t>D.P. Bertsekas, Distributed dynamic programming, lEEE Trans. Autom. Control 27 ( 1982) 6 I O-6 16.</a:t>
            </a:r>
            <a:endParaRPr sz="5200" u="sng" dirty="0">
              <a:solidFill>
                <a:srgbClr val="202124"/>
              </a:solidFill>
              <a:highlight>
                <a:srgbClr val="FFFFFF"/>
              </a:highlight>
              <a:latin typeface="Lora"/>
              <a:ea typeface="Lora"/>
              <a:cs typeface="Lora"/>
              <a:sym typeface="Lora"/>
            </a:endParaRPr>
          </a:p>
          <a:p>
            <a:pPr marL="0" lvl="0" indent="0" algn="l" rtl="0">
              <a:spcBef>
                <a:spcPts val="1200"/>
              </a:spcBef>
              <a:spcAft>
                <a:spcPts val="0"/>
              </a:spcAft>
              <a:buNone/>
            </a:pPr>
            <a:r>
              <a:rPr lang="en" sz="5200" dirty="0">
                <a:solidFill>
                  <a:srgbClr val="202124"/>
                </a:solidFill>
                <a:highlight>
                  <a:srgbClr val="FFFFFF"/>
                </a:highlight>
                <a:latin typeface="Lora"/>
                <a:ea typeface="Lora"/>
                <a:cs typeface="Lora"/>
                <a:sym typeface="Lora"/>
              </a:rPr>
              <a:t>[5] </a:t>
            </a:r>
            <a:r>
              <a:rPr lang="en" sz="5200" dirty="0">
                <a:solidFill>
                  <a:srgbClr val="434A54"/>
                </a:solidFill>
                <a:highlight>
                  <a:srgbClr val="FFFFFF"/>
                </a:highlight>
                <a:latin typeface="Lora"/>
                <a:ea typeface="Lora"/>
                <a:cs typeface="Lora"/>
                <a:sym typeface="Lora"/>
              </a:rPr>
              <a:t> Kolobov, A. (2012). Planning with markov decision processes: An AI perspective. Synthesis Lectures on Artificial Intelligence and Machine Learning, 6(1):1–210.</a:t>
            </a:r>
            <a:endParaRPr sz="5200" dirty="0">
              <a:solidFill>
                <a:srgbClr val="434A54"/>
              </a:solidFill>
              <a:highlight>
                <a:srgbClr val="FFFFFF"/>
              </a:highlight>
              <a:latin typeface="Lora"/>
              <a:ea typeface="Lora"/>
              <a:cs typeface="Lora"/>
              <a:sym typeface="Lora"/>
            </a:endParaRPr>
          </a:p>
          <a:p>
            <a:pPr marL="0" lvl="0" indent="0" algn="l" rtl="0">
              <a:spcBef>
                <a:spcPts val="1200"/>
              </a:spcBef>
              <a:spcAft>
                <a:spcPts val="0"/>
              </a:spcAft>
              <a:buNone/>
            </a:pPr>
            <a:r>
              <a:rPr lang="en" sz="5200" dirty="0">
                <a:solidFill>
                  <a:srgbClr val="434A54"/>
                </a:solidFill>
                <a:highlight>
                  <a:srgbClr val="FFFFFF"/>
                </a:highlight>
                <a:latin typeface="Lora"/>
                <a:ea typeface="Lora"/>
                <a:cs typeface="Lora"/>
                <a:sym typeface="Lora"/>
              </a:rPr>
              <a:t>[6] </a:t>
            </a:r>
            <a:r>
              <a:rPr lang="en" sz="5200" dirty="0">
                <a:solidFill>
                  <a:schemeClr val="dk1"/>
                </a:solidFill>
                <a:latin typeface="Lora"/>
                <a:ea typeface="Lora"/>
                <a:cs typeface="Lora"/>
                <a:sym typeface="Lora"/>
              </a:rPr>
              <a:t>Barto, A. G., Bradtke, S. J. and Singh, S. P. (1995) ‘Learning to act using real-time dynamic programming’, Artificial Intelligence, 72(1–2), pp. 81–138. doi: 10.1016/0004-3702(94)00011-O.</a:t>
            </a:r>
          </a:p>
          <a:p>
            <a:pPr marL="0" lvl="0" indent="0" algn="l" rtl="0">
              <a:spcBef>
                <a:spcPts val="1200"/>
              </a:spcBef>
              <a:spcAft>
                <a:spcPts val="0"/>
              </a:spcAft>
              <a:buNone/>
            </a:pPr>
            <a:r>
              <a:rPr lang="en-US" sz="5200" dirty="0">
                <a:solidFill>
                  <a:srgbClr val="202124"/>
                </a:solidFill>
                <a:highlight>
                  <a:srgbClr val="FFFFFF"/>
                </a:highlight>
                <a:latin typeface="Lora"/>
                <a:ea typeface="Lora"/>
                <a:cs typeface="Lora"/>
                <a:sym typeface="Lora"/>
              </a:rPr>
              <a:t>[7] Li, Lihong &amp; Walsh, Thomas &amp; Littman, Michael. (2006). 'Towards a Unified Theory of State Abstraction for MDPs'. Proceedings of the Ninth International Symposium on Artificial Intelligence and Mathematics. </a:t>
            </a:r>
            <a:endParaRPr sz="5200" dirty="0">
              <a:solidFill>
                <a:srgbClr val="202124"/>
              </a:solidFill>
              <a:highlight>
                <a:srgbClr val="FFFFFF"/>
              </a:highlight>
              <a:latin typeface="Lora"/>
              <a:ea typeface="Lora"/>
              <a:cs typeface="Lora"/>
              <a:sym typeface="Lora"/>
            </a:endParaRPr>
          </a:p>
          <a:p>
            <a:pPr marL="0" lvl="0" indent="0" algn="l" rtl="0">
              <a:spcBef>
                <a:spcPts val="1200"/>
              </a:spcBef>
              <a:spcAft>
                <a:spcPts val="0"/>
              </a:spcAft>
              <a:buNone/>
            </a:pPr>
            <a:endParaRPr sz="1000" dirty="0">
              <a:solidFill>
                <a:srgbClr val="434A54"/>
              </a:solidFill>
              <a:highlight>
                <a:srgbClr val="FFFFFF"/>
              </a:highlight>
              <a:latin typeface="Lora"/>
              <a:ea typeface="Lora"/>
              <a:cs typeface="Lora"/>
              <a:sym typeface="Lora"/>
            </a:endParaRPr>
          </a:p>
          <a:p>
            <a:pPr marL="0" lvl="0" indent="0" algn="l" rtl="0">
              <a:spcBef>
                <a:spcPts val="1200"/>
              </a:spcBef>
              <a:spcAft>
                <a:spcPts val="0"/>
              </a:spcAft>
              <a:buNone/>
            </a:pPr>
            <a:endParaRPr sz="1000" dirty="0">
              <a:solidFill>
                <a:srgbClr val="434A54"/>
              </a:solidFill>
              <a:highlight>
                <a:srgbClr val="FFFFFF"/>
              </a:highlight>
              <a:latin typeface="Lora"/>
              <a:ea typeface="Lora"/>
              <a:cs typeface="Lora"/>
              <a:sym typeface="Lora"/>
            </a:endParaRPr>
          </a:p>
          <a:p>
            <a:pPr marL="0" lvl="0" indent="0" algn="l" rtl="0">
              <a:spcBef>
                <a:spcPts val="1200"/>
              </a:spcBef>
              <a:spcAft>
                <a:spcPts val="0"/>
              </a:spcAft>
              <a:buNone/>
            </a:pPr>
            <a:endParaRPr sz="1000" u="sng" dirty="0">
              <a:solidFill>
                <a:srgbClr val="202124"/>
              </a:solidFill>
              <a:highlight>
                <a:srgbClr val="FFFFFF"/>
              </a:highlight>
              <a:latin typeface="Lora"/>
              <a:ea typeface="Lora"/>
              <a:cs typeface="Lora"/>
              <a:sym typeface="Lora"/>
            </a:endParaRPr>
          </a:p>
          <a:p>
            <a:pPr marL="0" lvl="0" indent="0" algn="l" rtl="0">
              <a:spcBef>
                <a:spcPts val="1200"/>
              </a:spcBef>
              <a:spcAft>
                <a:spcPts val="0"/>
              </a:spcAft>
              <a:buNone/>
            </a:pPr>
            <a:endParaRPr sz="1000" dirty="0">
              <a:solidFill>
                <a:srgbClr val="202124"/>
              </a:solidFill>
              <a:highlight>
                <a:srgbClr val="FFFFFF"/>
              </a:highlight>
              <a:latin typeface="Lora"/>
              <a:ea typeface="Lora"/>
              <a:cs typeface="Lora"/>
              <a:sym typeface="Lora"/>
            </a:endParaRPr>
          </a:p>
          <a:p>
            <a:pPr marL="0" lvl="0" indent="0" algn="l" rtl="0">
              <a:spcBef>
                <a:spcPts val="1200"/>
              </a:spcBef>
              <a:spcAft>
                <a:spcPts val="1200"/>
              </a:spcAft>
              <a:buNone/>
            </a:pPr>
            <a:endParaRPr dirty="0">
              <a:latin typeface="Lora"/>
              <a:ea typeface="Lora"/>
              <a:cs typeface="Lora"/>
              <a:sym typeface="Lora"/>
            </a:endParaRPr>
          </a:p>
        </p:txBody>
      </p:sp>
      <p:sp>
        <p:nvSpPr>
          <p:cNvPr id="3" name="Slide Number Placeholder 2">
            <a:extLst>
              <a:ext uri="{FF2B5EF4-FFF2-40B4-BE49-F238E27FC236}">
                <a16:creationId xmlns:a16="http://schemas.microsoft.com/office/drawing/2014/main" id="{58F51FA9-E452-4905-89E4-F3DF963245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43079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05841" y="1830475"/>
            <a:ext cx="4045200" cy="1482300"/>
          </a:xfrm>
        </p:spPr>
        <p:txBody>
          <a:bodyPr spcFirstLastPara="1" wrap="square" lIns="91425" tIns="91425" rIns="91425" bIns="91425" anchor="b" anchorCtr="0">
            <a:noAutofit/>
          </a:bodyPr>
          <a:lstStyle/>
          <a:p>
            <a:pPr marL="0" lvl="0" indent="0" rtl="0">
              <a:spcBef>
                <a:spcPts val="0"/>
              </a:spcBef>
              <a:spcAft>
                <a:spcPts val="0"/>
              </a:spcAft>
              <a:buNone/>
            </a:pPr>
            <a:r>
              <a:rPr lang="en-US" sz="2800">
                <a:latin typeface="Lora" pitchFamily="2" charset="0"/>
              </a:rPr>
              <a:t>Studies on Model Predictive Controllers (MPC)</a:t>
            </a:r>
            <a:r>
              <a:rPr lang="en-US" sz="2800"/>
              <a:t>	</a:t>
            </a:r>
          </a:p>
        </p:txBody>
      </p:sp>
      <p:sp>
        <p:nvSpPr>
          <p:cNvPr id="79" name="Google Shape;79;p16"/>
          <p:cNvSpPr txBox="1">
            <a:spLocks noGrp="1"/>
          </p:cNvSpPr>
          <p:nvPr>
            <p:ph type="body" idx="2"/>
          </p:nvPr>
        </p:nvSpPr>
        <p:spPr>
          <a:noFill/>
        </p:spPr>
        <p:txBody>
          <a:bodyPr spcFirstLastPara="1" wrap="square" lIns="91425" tIns="91425" rIns="91425" bIns="91425" anchor="ctr" anchorCtr="0">
            <a:noAutofit/>
          </a:bodyPr>
          <a:lstStyle/>
          <a:p>
            <a:pPr marL="457200" lvl="0" indent="-342900" rtl="0">
              <a:lnSpc>
                <a:spcPct val="105000"/>
              </a:lnSpc>
              <a:spcBef>
                <a:spcPts val="0"/>
              </a:spcBef>
              <a:spcAft>
                <a:spcPts val="600"/>
              </a:spcAft>
              <a:buClr>
                <a:srgbClr val="000000"/>
              </a:buClr>
              <a:buSzPts val="1800"/>
              <a:buFont typeface="Lora"/>
              <a:buChar char="❖"/>
            </a:pPr>
            <a:r>
              <a:rPr lang="en-US" sz="1600" dirty="0">
                <a:solidFill>
                  <a:schemeClr val="tx1"/>
                </a:solidFill>
                <a:latin typeface="Lora" pitchFamily="2" charset="0"/>
              </a:rPr>
              <a:t>MPC with perturbations</a:t>
            </a:r>
          </a:p>
          <a:p>
            <a:pPr marL="457200" lvl="0" indent="-342900" rtl="0">
              <a:lnSpc>
                <a:spcPct val="105000"/>
              </a:lnSpc>
              <a:spcBef>
                <a:spcPts val="0"/>
              </a:spcBef>
              <a:spcAft>
                <a:spcPts val="600"/>
              </a:spcAft>
              <a:buClr>
                <a:srgbClr val="000000"/>
              </a:buClr>
              <a:buSzPts val="1800"/>
              <a:buFont typeface="Lora"/>
              <a:buChar char="❖"/>
            </a:pPr>
            <a:r>
              <a:rPr lang="en-US" sz="1600" dirty="0">
                <a:solidFill>
                  <a:schemeClr val="tx1"/>
                </a:solidFill>
                <a:latin typeface="Lora" pitchFamily="2" charset="0"/>
              </a:rPr>
              <a:t>Simodrone Implementation</a:t>
            </a:r>
          </a:p>
          <a:p>
            <a:pPr marL="457200" lvl="0" indent="-342900" rtl="0">
              <a:lnSpc>
                <a:spcPct val="105000"/>
              </a:lnSpc>
              <a:spcBef>
                <a:spcPts val="0"/>
              </a:spcBef>
              <a:spcAft>
                <a:spcPts val="600"/>
              </a:spcAft>
              <a:buClr>
                <a:srgbClr val="000000"/>
              </a:buClr>
              <a:buSzPts val="1800"/>
              <a:buFont typeface="Lora"/>
              <a:buChar char="❖"/>
            </a:pPr>
            <a:r>
              <a:rPr lang="en-US" sz="1600" dirty="0">
                <a:solidFill>
                  <a:schemeClr val="tx1"/>
                </a:solidFill>
                <a:latin typeface="Lora" pitchFamily="2" charset="0"/>
              </a:rPr>
              <a:t>Lessons Learnt</a:t>
            </a:r>
          </a:p>
        </p:txBody>
      </p:sp>
      <p:sp>
        <p:nvSpPr>
          <p:cNvPr id="3" name="Slide Number Placeholder 2">
            <a:extLst>
              <a:ext uri="{FF2B5EF4-FFF2-40B4-BE49-F238E27FC236}">
                <a16:creationId xmlns:a16="http://schemas.microsoft.com/office/drawing/2014/main" id="{168AFE62-DBFA-401D-9CE0-CC06BD408F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6" name="Google Shape;78;p16">
            <a:extLst>
              <a:ext uri="{FF2B5EF4-FFF2-40B4-BE49-F238E27FC236}">
                <a16:creationId xmlns:a16="http://schemas.microsoft.com/office/drawing/2014/main" id="{FF72F3C1-B1B2-4724-A21E-2D3BE52422B9}"/>
              </a:ext>
            </a:extLst>
          </p:cNvPr>
          <p:cNvSpPr txBox="1">
            <a:spLocks/>
          </p:cNvSpPr>
          <p:nvPr/>
        </p:nvSpPr>
        <p:spPr>
          <a:xfrm>
            <a:off x="-47413" y="3312775"/>
            <a:ext cx="4195254" cy="3386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400" dirty="0">
                <a:latin typeface="Lora" pitchFamily="2" charset="0"/>
              </a:rPr>
              <a:t>(Previous Semester)</a:t>
            </a:r>
            <a:endParaRPr lang="en-US" sz="1400" dirty="0"/>
          </a:p>
        </p:txBody>
      </p:sp>
    </p:spTree>
    <p:extLst>
      <p:ext uri="{BB962C8B-B14F-4D97-AF65-F5344CB8AC3E}">
        <p14:creationId xmlns:p14="http://schemas.microsoft.com/office/powerpoint/2010/main" val="373705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37748" y="2376297"/>
            <a:ext cx="3426300" cy="1426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Lora"/>
                <a:ea typeface="Lora"/>
                <a:cs typeface="Lora"/>
                <a:sym typeface="Lora"/>
              </a:rPr>
              <a:t>Response with MPC for various perturbations</a:t>
            </a:r>
            <a:endParaRPr dirty="0">
              <a:latin typeface="Lora"/>
              <a:ea typeface="Lora"/>
              <a:cs typeface="Lora"/>
              <a:sym typeface="Lora"/>
            </a:endParaRPr>
          </a:p>
        </p:txBody>
      </p:sp>
      <p:sp>
        <p:nvSpPr>
          <p:cNvPr id="98" name="Google Shape;98;p19"/>
          <p:cNvSpPr txBox="1"/>
          <p:nvPr/>
        </p:nvSpPr>
        <p:spPr>
          <a:xfrm>
            <a:off x="337748" y="4531321"/>
            <a:ext cx="9134875" cy="56858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300" b="1" dirty="0">
                <a:solidFill>
                  <a:schemeClr val="dk1"/>
                </a:solidFill>
                <a:latin typeface="Lora"/>
                <a:ea typeface="Lora"/>
                <a:cs typeface="Lora"/>
                <a:sym typeface="Lora"/>
              </a:rPr>
              <a:t>MPC was able to handle perturbations of different types (step, sinusoidal and band-limited white noise).</a:t>
            </a:r>
            <a:endParaRPr lang="en-US" sz="900" b="1" dirty="0"/>
          </a:p>
        </p:txBody>
      </p:sp>
      <p:pic>
        <p:nvPicPr>
          <p:cNvPr id="99" name="Google Shape;99;p19"/>
          <p:cNvPicPr preferRelativeResize="0"/>
          <p:nvPr/>
        </p:nvPicPr>
        <p:blipFill>
          <a:blip r:embed="rId3">
            <a:alphaModFix/>
          </a:blip>
          <a:stretch>
            <a:fillRect/>
          </a:stretch>
        </p:blipFill>
        <p:spPr>
          <a:xfrm>
            <a:off x="152400" y="152400"/>
            <a:ext cx="4267193" cy="2033633"/>
          </a:xfrm>
          <a:prstGeom prst="rect">
            <a:avLst/>
          </a:prstGeom>
          <a:noFill/>
          <a:ln>
            <a:noFill/>
          </a:ln>
        </p:spPr>
      </p:pic>
      <p:pic>
        <p:nvPicPr>
          <p:cNvPr id="100" name="Google Shape;100;p19"/>
          <p:cNvPicPr preferRelativeResize="0"/>
          <p:nvPr/>
        </p:nvPicPr>
        <p:blipFill>
          <a:blip r:embed="rId4">
            <a:alphaModFix/>
          </a:blip>
          <a:stretch>
            <a:fillRect/>
          </a:stretch>
        </p:blipFill>
        <p:spPr>
          <a:xfrm>
            <a:off x="4430553" y="152400"/>
            <a:ext cx="4361922" cy="1980799"/>
          </a:xfrm>
          <a:prstGeom prst="rect">
            <a:avLst/>
          </a:prstGeom>
          <a:noFill/>
          <a:ln>
            <a:noFill/>
          </a:ln>
        </p:spPr>
      </p:pic>
      <p:pic>
        <p:nvPicPr>
          <p:cNvPr id="101" name="Google Shape;101;p19"/>
          <p:cNvPicPr preferRelativeResize="0"/>
          <p:nvPr/>
        </p:nvPicPr>
        <p:blipFill>
          <a:blip r:embed="rId5">
            <a:alphaModFix/>
          </a:blip>
          <a:stretch>
            <a:fillRect/>
          </a:stretch>
        </p:blipFill>
        <p:spPr>
          <a:xfrm>
            <a:off x="4571993" y="2285599"/>
            <a:ext cx="3671781" cy="1749875"/>
          </a:xfrm>
          <a:prstGeom prst="rect">
            <a:avLst/>
          </a:prstGeom>
          <a:noFill/>
          <a:ln>
            <a:noFill/>
          </a:ln>
        </p:spPr>
      </p:pic>
      <p:sp>
        <p:nvSpPr>
          <p:cNvPr id="3" name="Slide Number Placeholder 2">
            <a:extLst>
              <a:ext uri="{FF2B5EF4-FFF2-40B4-BE49-F238E27FC236}">
                <a16:creationId xmlns:a16="http://schemas.microsoft.com/office/drawing/2014/main" id="{AD943592-B5E7-4B04-BE19-84B362E3EC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10" name="Google Shape;98;p19">
            <a:extLst>
              <a:ext uri="{FF2B5EF4-FFF2-40B4-BE49-F238E27FC236}">
                <a16:creationId xmlns:a16="http://schemas.microsoft.com/office/drawing/2014/main" id="{73582FE6-585F-4216-8245-B77EBA677338}"/>
              </a:ext>
            </a:extLst>
          </p:cNvPr>
          <p:cNvSpPr txBox="1"/>
          <p:nvPr/>
        </p:nvSpPr>
        <p:spPr>
          <a:xfrm>
            <a:off x="337748" y="3674767"/>
            <a:ext cx="3671780" cy="10287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dirty="0">
                <a:solidFill>
                  <a:schemeClr val="dk1"/>
                </a:solidFill>
                <a:latin typeface="Lora"/>
                <a:ea typeface="Lora"/>
                <a:cs typeface="Lora"/>
                <a:sym typeface="Lora"/>
              </a:rPr>
              <a:t>3 different kinds of perturbations were implemeted on 3 different axes of simplified drone model and run separately.</a:t>
            </a:r>
            <a:endParaRPr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130350" y="218618"/>
            <a:ext cx="88833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latin typeface="Lora"/>
                <a:ea typeface="Lora"/>
                <a:cs typeface="Lora"/>
                <a:sym typeface="Lora"/>
              </a:rPr>
              <a:t>MPC SimoDrone - Trajectory Tracking</a:t>
            </a:r>
            <a:endParaRPr>
              <a:latin typeface="Lora"/>
              <a:ea typeface="Lora"/>
              <a:cs typeface="Lora"/>
              <a:sym typeface="Lora"/>
            </a:endParaRPr>
          </a:p>
          <a:p>
            <a:pPr marL="0" lvl="0" indent="0" algn="l" rtl="0">
              <a:spcBef>
                <a:spcPts val="0"/>
              </a:spcBef>
              <a:spcAft>
                <a:spcPts val="0"/>
              </a:spcAft>
              <a:buClr>
                <a:schemeClr val="dk1"/>
              </a:buClr>
              <a:buSzPct val="39285"/>
              <a:buFont typeface="Arial"/>
              <a:buNone/>
            </a:pPr>
            <a:endParaRPr>
              <a:latin typeface="Lora"/>
              <a:ea typeface="Lora"/>
              <a:cs typeface="Lora"/>
              <a:sym typeface="Lora"/>
            </a:endParaRPr>
          </a:p>
          <a:p>
            <a:pPr marL="0" lvl="0" indent="0" algn="l" rtl="0">
              <a:spcBef>
                <a:spcPts val="0"/>
              </a:spcBef>
              <a:spcAft>
                <a:spcPts val="0"/>
              </a:spcAft>
              <a:buNone/>
            </a:pPr>
            <a:endParaRPr>
              <a:latin typeface="Lora"/>
              <a:ea typeface="Lora"/>
              <a:cs typeface="Lora"/>
              <a:sym typeface="Lora"/>
            </a:endParaRPr>
          </a:p>
        </p:txBody>
      </p:sp>
      <p:sp>
        <p:nvSpPr>
          <p:cNvPr id="128" name="Google Shape;128;p22"/>
          <p:cNvSpPr txBox="1"/>
          <p:nvPr/>
        </p:nvSpPr>
        <p:spPr>
          <a:xfrm>
            <a:off x="872298" y="4474107"/>
            <a:ext cx="2926816"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t>Overall Performance index</a:t>
            </a:r>
            <a:endParaRPr b="1" dirty="0"/>
          </a:p>
          <a:p>
            <a:pPr marL="0" lvl="0" indent="0" algn="ctr" rtl="0">
              <a:spcBef>
                <a:spcPts val="0"/>
              </a:spcBef>
              <a:spcAft>
                <a:spcPts val="0"/>
              </a:spcAft>
              <a:buNone/>
            </a:pPr>
            <a:r>
              <a:rPr lang="en" b="1" dirty="0"/>
              <a:t>(Root Mean Square Error) = 0.3</a:t>
            </a:r>
            <a:endParaRPr b="1" dirty="0"/>
          </a:p>
        </p:txBody>
      </p:sp>
      <p:pic>
        <p:nvPicPr>
          <p:cNvPr id="129" name="Google Shape;129;p22"/>
          <p:cNvPicPr preferRelativeResize="0"/>
          <p:nvPr/>
        </p:nvPicPr>
        <p:blipFill>
          <a:blip r:embed="rId3">
            <a:alphaModFix/>
          </a:blip>
          <a:stretch>
            <a:fillRect/>
          </a:stretch>
        </p:blipFill>
        <p:spPr>
          <a:xfrm>
            <a:off x="0" y="975506"/>
            <a:ext cx="4499989" cy="3475044"/>
          </a:xfrm>
          <a:prstGeom prst="rect">
            <a:avLst/>
          </a:prstGeom>
          <a:noFill/>
          <a:ln>
            <a:noFill/>
          </a:ln>
        </p:spPr>
      </p:pic>
      <p:pic>
        <p:nvPicPr>
          <p:cNvPr id="6" name="Google Shape;147;p24">
            <a:extLst>
              <a:ext uri="{FF2B5EF4-FFF2-40B4-BE49-F238E27FC236}">
                <a16:creationId xmlns:a16="http://schemas.microsoft.com/office/drawing/2014/main" id="{B21E8C33-A737-420E-BBF8-65431B5EE3E8}"/>
              </a:ext>
            </a:extLst>
          </p:cNvPr>
          <p:cNvPicPr preferRelativeResize="0"/>
          <p:nvPr/>
        </p:nvPicPr>
        <p:blipFill>
          <a:blip r:embed="rId4">
            <a:alphaModFix/>
          </a:blip>
          <a:stretch>
            <a:fillRect/>
          </a:stretch>
        </p:blipFill>
        <p:spPr>
          <a:xfrm>
            <a:off x="4413504" y="984604"/>
            <a:ext cx="4730496" cy="3475044"/>
          </a:xfrm>
          <a:prstGeom prst="rect">
            <a:avLst/>
          </a:prstGeom>
          <a:noFill/>
          <a:ln>
            <a:noFill/>
          </a:ln>
        </p:spPr>
      </p:pic>
      <p:sp>
        <p:nvSpPr>
          <p:cNvPr id="7" name="Google Shape;150;p24">
            <a:extLst>
              <a:ext uri="{FF2B5EF4-FFF2-40B4-BE49-F238E27FC236}">
                <a16:creationId xmlns:a16="http://schemas.microsoft.com/office/drawing/2014/main" id="{FDEC31A3-3A66-47FC-9F6B-328D24486B31}"/>
              </a:ext>
            </a:extLst>
          </p:cNvPr>
          <p:cNvSpPr txBox="1"/>
          <p:nvPr/>
        </p:nvSpPr>
        <p:spPr>
          <a:xfrm>
            <a:off x="5108956" y="4449366"/>
            <a:ext cx="3426077"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t>Overall Performance index</a:t>
            </a:r>
            <a:endParaRPr b="1" dirty="0"/>
          </a:p>
          <a:p>
            <a:pPr marL="0" lvl="0" indent="0" algn="ctr" rtl="0">
              <a:spcBef>
                <a:spcPts val="0"/>
              </a:spcBef>
              <a:spcAft>
                <a:spcPts val="0"/>
              </a:spcAft>
              <a:buNone/>
            </a:pPr>
            <a:r>
              <a:rPr lang="en" b="1" dirty="0"/>
              <a:t>(Root Mean Square Error) = 0.95</a:t>
            </a:r>
            <a:endParaRPr b="1" dirty="0"/>
          </a:p>
        </p:txBody>
      </p:sp>
      <p:pic>
        <p:nvPicPr>
          <p:cNvPr id="8" name="Google Shape;149;p24">
            <a:extLst>
              <a:ext uri="{FF2B5EF4-FFF2-40B4-BE49-F238E27FC236}">
                <a16:creationId xmlns:a16="http://schemas.microsoft.com/office/drawing/2014/main" id="{22FD2C98-CBF1-45F2-B24E-E84AE2C3566B}"/>
              </a:ext>
            </a:extLst>
          </p:cNvPr>
          <p:cNvPicPr preferRelativeResize="0"/>
          <p:nvPr/>
        </p:nvPicPr>
        <p:blipFill>
          <a:blip r:embed="rId5">
            <a:alphaModFix/>
          </a:blip>
          <a:stretch>
            <a:fillRect/>
          </a:stretch>
        </p:blipFill>
        <p:spPr>
          <a:xfrm>
            <a:off x="7778134" y="107617"/>
            <a:ext cx="1222714" cy="787574"/>
          </a:xfrm>
          <a:prstGeom prst="rect">
            <a:avLst/>
          </a:prstGeom>
          <a:noFill/>
          <a:ln>
            <a:noFill/>
          </a:ln>
        </p:spPr>
      </p:pic>
      <p:pic>
        <p:nvPicPr>
          <p:cNvPr id="9" name="Google Shape;138;p23">
            <a:extLst>
              <a:ext uri="{FF2B5EF4-FFF2-40B4-BE49-F238E27FC236}">
                <a16:creationId xmlns:a16="http://schemas.microsoft.com/office/drawing/2014/main" id="{C6C2607A-F25B-4BC2-ACF6-C0E10B72B069}"/>
              </a:ext>
            </a:extLst>
          </p:cNvPr>
          <p:cNvPicPr preferRelativeResize="0"/>
          <p:nvPr/>
        </p:nvPicPr>
        <p:blipFill>
          <a:blip r:embed="rId6">
            <a:alphaModFix/>
          </a:blip>
          <a:stretch>
            <a:fillRect/>
          </a:stretch>
        </p:blipFill>
        <p:spPr>
          <a:xfrm>
            <a:off x="359061" y="215054"/>
            <a:ext cx="1026473" cy="572699"/>
          </a:xfrm>
          <a:prstGeom prst="rect">
            <a:avLst/>
          </a:prstGeom>
          <a:noFill/>
          <a:ln>
            <a:noFill/>
          </a:ln>
        </p:spPr>
      </p:pic>
      <p:sp>
        <p:nvSpPr>
          <p:cNvPr id="3" name="Slide Number Placeholder 2">
            <a:extLst>
              <a:ext uri="{FF2B5EF4-FFF2-40B4-BE49-F238E27FC236}">
                <a16:creationId xmlns:a16="http://schemas.microsoft.com/office/drawing/2014/main" id="{63F0562A-32FD-410A-8440-4289941DB9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Lora"/>
                <a:ea typeface="Lora"/>
                <a:cs typeface="Lora"/>
                <a:sym typeface="Lora"/>
              </a:rPr>
              <a:t>Lessons Learnt</a:t>
            </a:r>
            <a:endParaRPr dirty="0">
              <a:latin typeface="Lora"/>
              <a:ea typeface="Lora"/>
              <a:cs typeface="Lora"/>
              <a:sym typeface="Lora"/>
            </a:endParaRPr>
          </a:p>
        </p:txBody>
      </p:sp>
      <p:sp>
        <p:nvSpPr>
          <p:cNvPr id="156" name="Google Shape;156;p25"/>
          <p:cNvSpPr txBox="1">
            <a:spLocks noGrp="1"/>
          </p:cNvSpPr>
          <p:nvPr>
            <p:ph type="body" idx="1"/>
          </p:nvPr>
        </p:nvSpPr>
        <p:spPr>
          <a:prstGeom prst="rect">
            <a:avLst/>
          </a:prstGeom>
        </p:spPr>
        <p:txBody>
          <a:bodyPr spcFirstLastPara="1" wrap="square" lIns="91425" tIns="91425" rIns="91425" bIns="91425" anchor="t" anchorCtr="0">
            <a:normAutofit/>
          </a:bodyPr>
          <a:lstStyle/>
          <a:p>
            <a:pPr>
              <a:buClr>
                <a:schemeClr val="dk1"/>
              </a:buClr>
              <a:buFont typeface="Lora"/>
              <a:buChar char="➢"/>
            </a:pPr>
            <a:r>
              <a:rPr lang="en" dirty="0">
                <a:solidFill>
                  <a:schemeClr val="dk1"/>
                </a:solidFill>
                <a:latin typeface="Lora"/>
                <a:ea typeface="Lora"/>
                <a:cs typeface="Lora"/>
                <a:sym typeface="Lora"/>
              </a:rPr>
              <a:t>MPC capable of rejecting perturbations.</a:t>
            </a:r>
          </a:p>
          <a:p>
            <a:pPr>
              <a:buClr>
                <a:schemeClr val="dk1"/>
              </a:buClr>
              <a:buFont typeface="Lora"/>
              <a:buChar char="➢"/>
            </a:pPr>
            <a:r>
              <a:rPr lang="en" dirty="0">
                <a:solidFill>
                  <a:schemeClr val="dk1"/>
                </a:solidFill>
                <a:latin typeface="Lora"/>
                <a:ea typeface="Lora"/>
                <a:cs typeface="Lora"/>
                <a:sym typeface="Lora"/>
              </a:rPr>
              <a:t>MPC provided good simulation results but performed poorly on the drone.</a:t>
            </a:r>
            <a:endParaRPr lang="en-US" dirty="0">
              <a:solidFill>
                <a:schemeClr val="dk1"/>
              </a:solidFill>
              <a:latin typeface="Lora"/>
              <a:ea typeface="Lora"/>
              <a:cs typeface="Lora"/>
              <a:sym typeface="Lora"/>
            </a:endParaRPr>
          </a:p>
          <a:p>
            <a:pPr lvl="1" indent="-342900">
              <a:buClr>
                <a:schemeClr val="dk1"/>
              </a:buClr>
              <a:buSzPts val="1800"/>
              <a:buFont typeface="Lora"/>
              <a:buChar char="➢"/>
            </a:pPr>
            <a:r>
              <a:rPr lang="en-US" b="1" dirty="0">
                <a:solidFill>
                  <a:schemeClr val="dk1"/>
                </a:solidFill>
                <a:latin typeface="Lora"/>
                <a:ea typeface="Lora"/>
                <a:cs typeface="Lora"/>
                <a:sym typeface="Lora"/>
              </a:rPr>
              <a:t>High computational time due </a:t>
            </a:r>
            <a:r>
              <a:rPr lang="en" b="1" dirty="0">
                <a:solidFill>
                  <a:schemeClr val="dk1"/>
                </a:solidFill>
                <a:latin typeface="Lora"/>
                <a:ea typeface="Lora"/>
                <a:cs typeface="Lora"/>
                <a:sym typeface="Lora"/>
              </a:rPr>
              <a:t>to large prediction horizon</a:t>
            </a:r>
          </a:p>
          <a:p>
            <a:pPr lvl="1" indent="-342900">
              <a:buClr>
                <a:schemeClr val="dk1"/>
              </a:buClr>
              <a:buSzPts val="1800"/>
              <a:buFont typeface="Lora"/>
              <a:buChar char="➢"/>
            </a:pPr>
            <a:r>
              <a:rPr lang="en" b="1" dirty="0">
                <a:solidFill>
                  <a:schemeClr val="dk1"/>
                </a:solidFill>
                <a:latin typeface="Lora"/>
                <a:ea typeface="Lora"/>
                <a:cs typeface="Lora"/>
                <a:sym typeface="Lora"/>
              </a:rPr>
              <a:t>Uncertainties in the system and unmodelled dynamics</a:t>
            </a:r>
          </a:p>
          <a:p>
            <a:pPr>
              <a:buClr>
                <a:schemeClr val="dk1"/>
              </a:buClr>
              <a:buFont typeface="Lora"/>
              <a:buChar char="➢"/>
            </a:pPr>
            <a:r>
              <a:rPr lang="en" dirty="0">
                <a:solidFill>
                  <a:schemeClr val="dk1"/>
                </a:solidFill>
                <a:latin typeface="Lora"/>
                <a:ea typeface="Lora"/>
                <a:cs typeface="Lora"/>
                <a:sym typeface="Lora"/>
              </a:rPr>
              <a:t>Need arises for approaches to improve robustness.</a:t>
            </a:r>
            <a:endParaRPr lang="en-US" dirty="0">
              <a:solidFill>
                <a:schemeClr val="dk1"/>
              </a:solidFill>
              <a:latin typeface="Lora"/>
              <a:ea typeface="Lora"/>
              <a:cs typeface="Lora"/>
              <a:sym typeface="Lora"/>
            </a:endParaRPr>
          </a:p>
        </p:txBody>
      </p:sp>
      <p:sp>
        <p:nvSpPr>
          <p:cNvPr id="3" name="Slide Number Placeholder 2">
            <a:extLst>
              <a:ext uri="{FF2B5EF4-FFF2-40B4-BE49-F238E27FC236}">
                <a16:creationId xmlns:a16="http://schemas.microsoft.com/office/drawing/2014/main" id="{F18B2C51-0692-4E76-9A5A-D4513E3D59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281457" y="1590257"/>
            <a:ext cx="4045200" cy="1971655"/>
          </a:xfrm>
        </p:spPr>
        <p:txBody>
          <a:bodyPr spcFirstLastPara="1" wrap="square" lIns="91425" tIns="91425" rIns="91425" bIns="91425" anchor="b" anchorCtr="0">
            <a:noAutofit/>
          </a:bodyPr>
          <a:lstStyle/>
          <a:p>
            <a:pPr marL="114300" lvl="0" rtl="0">
              <a:lnSpc>
                <a:spcPct val="105000"/>
              </a:lnSpc>
              <a:spcBef>
                <a:spcPts val="0"/>
              </a:spcBef>
              <a:spcAft>
                <a:spcPts val="600"/>
              </a:spcAft>
              <a:buClr>
                <a:srgbClr val="000000"/>
              </a:buClr>
              <a:buSzPts val="1800"/>
            </a:pPr>
            <a:r>
              <a:rPr lang="en-US" sz="2800" dirty="0">
                <a:solidFill>
                  <a:schemeClr val="tx1"/>
                </a:solidFill>
                <a:latin typeface="Lora" pitchFamily="2" charset="0"/>
              </a:rPr>
              <a:t>Control and AI – MPCs and Markov Decision Processes (MDP)</a:t>
            </a:r>
          </a:p>
        </p:txBody>
      </p:sp>
      <p:sp>
        <p:nvSpPr>
          <p:cNvPr id="79" name="Google Shape;79;p16"/>
          <p:cNvSpPr txBox="1">
            <a:spLocks noGrp="1"/>
          </p:cNvSpPr>
          <p:nvPr>
            <p:ph type="body" idx="2"/>
          </p:nvPr>
        </p:nvSpPr>
        <p:spPr>
          <a:noFill/>
        </p:spPr>
        <p:txBody>
          <a:bodyPr spcFirstLastPara="1" wrap="square" lIns="91425" tIns="91425" rIns="91425" bIns="91425" anchor="ctr" anchorCtr="0">
            <a:noAutofit/>
          </a:bodyPr>
          <a:lstStyle/>
          <a:p>
            <a:pPr marL="457200" lvl="0" indent="-342900" rtl="0">
              <a:lnSpc>
                <a:spcPct val="105000"/>
              </a:lnSpc>
              <a:spcBef>
                <a:spcPts val="0"/>
              </a:spcBef>
              <a:spcAft>
                <a:spcPts val="600"/>
              </a:spcAft>
              <a:buClr>
                <a:srgbClr val="000000"/>
              </a:buClr>
              <a:buSzPts val="1800"/>
              <a:buFont typeface="Lora"/>
              <a:buChar char="❖"/>
            </a:pPr>
            <a:r>
              <a:rPr lang="en-US" sz="1600" dirty="0">
                <a:solidFill>
                  <a:schemeClr val="tx1"/>
                </a:solidFill>
                <a:latin typeface="Lora" pitchFamily="2" charset="0"/>
              </a:rPr>
              <a:t>Comparison of MPC and MDP frameworks</a:t>
            </a:r>
          </a:p>
          <a:p>
            <a:pPr marL="457200" lvl="0" indent="-342900" rtl="0">
              <a:lnSpc>
                <a:spcPct val="105000"/>
              </a:lnSpc>
              <a:spcBef>
                <a:spcPts val="0"/>
              </a:spcBef>
              <a:spcAft>
                <a:spcPts val="600"/>
              </a:spcAft>
              <a:buClr>
                <a:srgbClr val="000000"/>
              </a:buClr>
              <a:buSzPts val="1800"/>
              <a:buFont typeface="Lora"/>
              <a:buChar char="❖"/>
            </a:pPr>
            <a:r>
              <a:rPr lang="en-US" sz="1600" dirty="0">
                <a:solidFill>
                  <a:schemeClr val="tx1"/>
                </a:solidFill>
                <a:latin typeface="Lora" pitchFamily="2" charset="0"/>
              </a:rPr>
              <a:t>Markov Decision Process (MDP)</a:t>
            </a:r>
          </a:p>
          <a:p>
            <a:pPr>
              <a:lnSpc>
                <a:spcPct val="105000"/>
              </a:lnSpc>
              <a:spcAft>
                <a:spcPts val="600"/>
              </a:spcAft>
              <a:buClr>
                <a:srgbClr val="000000"/>
              </a:buClr>
              <a:buFont typeface="Lora"/>
              <a:buChar char="❖"/>
            </a:pPr>
            <a:r>
              <a:rPr lang="en-US" sz="1600" dirty="0">
                <a:solidFill>
                  <a:schemeClr val="tx1"/>
                </a:solidFill>
                <a:latin typeface="Lora" pitchFamily="2" charset="0"/>
              </a:rPr>
              <a:t>Why the AI Approach?</a:t>
            </a:r>
          </a:p>
        </p:txBody>
      </p:sp>
      <p:sp>
        <p:nvSpPr>
          <p:cNvPr id="3" name="Slide Number Placeholder 2">
            <a:extLst>
              <a:ext uri="{FF2B5EF4-FFF2-40B4-BE49-F238E27FC236}">
                <a16:creationId xmlns:a16="http://schemas.microsoft.com/office/drawing/2014/main" id="{BF44893E-F6FC-4F73-9E67-9F9A99EE05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6" name="Google Shape;78;p16">
            <a:extLst>
              <a:ext uri="{FF2B5EF4-FFF2-40B4-BE49-F238E27FC236}">
                <a16:creationId xmlns:a16="http://schemas.microsoft.com/office/drawing/2014/main" id="{EF5F800D-8AFD-49F3-83AD-68DF321943C3}"/>
              </a:ext>
            </a:extLst>
          </p:cNvPr>
          <p:cNvSpPr txBox="1">
            <a:spLocks/>
          </p:cNvSpPr>
          <p:nvPr/>
        </p:nvSpPr>
        <p:spPr>
          <a:xfrm>
            <a:off x="9247" y="3441468"/>
            <a:ext cx="4195254" cy="3386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400" dirty="0">
                <a:latin typeface="Lora" pitchFamily="2" charset="0"/>
              </a:rPr>
              <a:t>(Previous Semester)</a:t>
            </a:r>
            <a:endParaRPr lang="en-US" sz="1400" dirty="0"/>
          </a:p>
        </p:txBody>
      </p:sp>
    </p:spTree>
    <p:extLst>
      <p:ext uri="{BB962C8B-B14F-4D97-AF65-F5344CB8AC3E}">
        <p14:creationId xmlns:p14="http://schemas.microsoft.com/office/powerpoint/2010/main" val="3474430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11700" y="1262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Lora"/>
                <a:ea typeface="Lora"/>
                <a:cs typeface="Lora"/>
                <a:sym typeface="Lora"/>
              </a:rPr>
              <a:t>Comparison of MPC and MDP frameworks</a:t>
            </a:r>
            <a:endParaRPr>
              <a:latin typeface="Lora"/>
              <a:ea typeface="Lora"/>
              <a:cs typeface="Lora"/>
              <a:sym typeface="Lora"/>
            </a:endParaRPr>
          </a:p>
        </p:txBody>
      </p:sp>
      <p:pic>
        <p:nvPicPr>
          <p:cNvPr id="197" name="Google Shape;197;p30"/>
          <p:cNvPicPr preferRelativeResize="0"/>
          <p:nvPr/>
        </p:nvPicPr>
        <p:blipFill>
          <a:blip r:embed="rId3">
            <a:alphaModFix/>
          </a:blip>
          <a:stretch>
            <a:fillRect/>
          </a:stretch>
        </p:blipFill>
        <p:spPr>
          <a:xfrm>
            <a:off x="209600" y="2907125"/>
            <a:ext cx="3358225" cy="2050925"/>
          </a:xfrm>
          <a:prstGeom prst="rect">
            <a:avLst/>
          </a:prstGeom>
          <a:noFill/>
          <a:ln>
            <a:noFill/>
          </a:ln>
        </p:spPr>
      </p:pic>
      <p:pic>
        <p:nvPicPr>
          <p:cNvPr id="198" name="Google Shape;198;p30"/>
          <p:cNvPicPr preferRelativeResize="0"/>
          <p:nvPr/>
        </p:nvPicPr>
        <p:blipFill>
          <a:blip r:embed="rId4">
            <a:alphaModFix/>
          </a:blip>
          <a:stretch>
            <a:fillRect/>
          </a:stretch>
        </p:blipFill>
        <p:spPr>
          <a:xfrm>
            <a:off x="360050" y="807025"/>
            <a:ext cx="3324226" cy="1729000"/>
          </a:xfrm>
          <a:prstGeom prst="rect">
            <a:avLst/>
          </a:prstGeom>
          <a:noFill/>
          <a:ln>
            <a:noFill/>
          </a:ln>
        </p:spPr>
      </p:pic>
      <p:graphicFrame>
        <p:nvGraphicFramePr>
          <p:cNvPr id="199" name="Google Shape;199;p30"/>
          <p:cNvGraphicFramePr/>
          <p:nvPr/>
        </p:nvGraphicFramePr>
        <p:xfrm>
          <a:off x="3870000" y="1290200"/>
          <a:ext cx="5037475" cy="2914650"/>
        </p:xfrm>
        <a:graphic>
          <a:graphicData uri="http://schemas.openxmlformats.org/drawingml/2006/table">
            <a:tbl>
              <a:tblPr>
                <a:noFill/>
                <a:tableStyleId>{8070A648-CBA0-4BBD-A06B-F8B9B54D6386}</a:tableStyleId>
              </a:tblPr>
              <a:tblGrid>
                <a:gridCol w="2527325">
                  <a:extLst>
                    <a:ext uri="{9D8B030D-6E8A-4147-A177-3AD203B41FA5}">
                      <a16:colId xmlns:a16="http://schemas.microsoft.com/office/drawing/2014/main" val="20000"/>
                    </a:ext>
                  </a:extLst>
                </a:gridCol>
                <a:gridCol w="2510150">
                  <a:extLst>
                    <a:ext uri="{9D8B030D-6E8A-4147-A177-3AD203B41FA5}">
                      <a16:colId xmlns:a16="http://schemas.microsoft.com/office/drawing/2014/main" val="20001"/>
                    </a:ext>
                  </a:extLst>
                </a:gridCol>
              </a:tblGrid>
              <a:tr h="485775">
                <a:tc>
                  <a:txBody>
                    <a:bodyPr/>
                    <a:lstStyle/>
                    <a:p>
                      <a:pPr marL="0" lvl="0" indent="0" algn="ctr" rtl="0">
                        <a:spcBef>
                          <a:spcPts val="1200"/>
                        </a:spcBef>
                        <a:spcAft>
                          <a:spcPts val="1200"/>
                        </a:spcAft>
                        <a:buNone/>
                      </a:pPr>
                      <a:r>
                        <a:rPr lang="en" sz="1200" b="1">
                          <a:latin typeface="Lora"/>
                          <a:ea typeface="Lora"/>
                          <a:cs typeface="Lora"/>
                          <a:sym typeface="Lora"/>
                        </a:rPr>
                        <a:t>Model Predictive Control (MPC)</a:t>
                      </a:r>
                      <a:endParaRPr sz="1200" b="1">
                        <a:latin typeface="Lora"/>
                        <a:ea typeface="Lora"/>
                        <a:cs typeface="Lora"/>
                        <a:sym typeface="Lora"/>
                      </a:endParaRPr>
                    </a:p>
                  </a:txBody>
                  <a:tcPr marL="63500" marR="63500" marT="0" marB="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1200"/>
                        </a:spcBef>
                        <a:spcAft>
                          <a:spcPts val="1200"/>
                        </a:spcAft>
                        <a:buNone/>
                      </a:pPr>
                      <a:r>
                        <a:rPr lang="en" sz="1200" b="1">
                          <a:latin typeface="Lora"/>
                          <a:ea typeface="Lora"/>
                          <a:cs typeface="Lora"/>
                          <a:sym typeface="Lora"/>
                        </a:rPr>
                        <a:t>Markov Decision Process (MDP)</a:t>
                      </a:r>
                      <a:endParaRPr sz="1200" b="1">
                        <a:latin typeface="Lora"/>
                        <a:ea typeface="Lora"/>
                        <a:cs typeface="Lora"/>
                        <a:sym typeface="Lora"/>
                      </a:endParaRPr>
                    </a:p>
                  </a:txBody>
                  <a:tcPr marL="63500" marR="63500" marT="0" marB="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85775">
                <a:tc>
                  <a:txBody>
                    <a:bodyPr/>
                    <a:lstStyle/>
                    <a:p>
                      <a:pPr marL="0" lvl="0" indent="0" algn="ctr" rtl="0">
                        <a:spcBef>
                          <a:spcPts val="1200"/>
                        </a:spcBef>
                        <a:spcAft>
                          <a:spcPts val="1200"/>
                        </a:spcAft>
                        <a:buNone/>
                      </a:pPr>
                      <a:r>
                        <a:rPr lang="en" sz="1200">
                          <a:latin typeface="Lora"/>
                          <a:ea typeface="Lora"/>
                          <a:cs typeface="Lora"/>
                          <a:sym typeface="Lora"/>
                        </a:rPr>
                        <a:t>Controller</a:t>
                      </a:r>
                      <a:endParaRPr sz="1200">
                        <a:latin typeface="Lora"/>
                        <a:ea typeface="Lora"/>
                        <a:cs typeface="Lora"/>
                        <a:sym typeface="Lora"/>
                      </a:endParaRPr>
                    </a:p>
                  </a:txBody>
                  <a:tcPr marL="63500" marR="63500" marT="0" marB="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1200"/>
                        </a:spcBef>
                        <a:spcAft>
                          <a:spcPts val="1200"/>
                        </a:spcAft>
                        <a:buNone/>
                      </a:pPr>
                      <a:r>
                        <a:rPr lang="en" sz="1200">
                          <a:latin typeface="Lora"/>
                          <a:ea typeface="Lora"/>
                          <a:cs typeface="Lora"/>
                          <a:sym typeface="Lora"/>
                        </a:rPr>
                        <a:t>Agent</a:t>
                      </a:r>
                      <a:endParaRPr sz="1200">
                        <a:latin typeface="Lora"/>
                        <a:ea typeface="Lora"/>
                        <a:cs typeface="Lora"/>
                        <a:sym typeface="Lora"/>
                      </a:endParaRPr>
                    </a:p>
                  </a:txBody>
                  <a:tcPr marL="63500" marR="63500" marT="0" marB="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5775">
                <a:tc>
                  <a:txBody>
                    <a:bodyPr/>
                    <a:lstStyle/>
                    <a:p>
                      <a:pPr marL="0" lvl="0" indent="0" algn="ctr" rtl="0">
                        <a:spcBef>
                          <a:spcPts val="1200"/>
                        </a:spcBef>
                        <a:spcAft>
                          <a:spcPts val="1200"/>
                        </a:spcAft>
                        <a:buNone/>
                      </a:pPr>
                      <a:r>
                        <a:rPr lang="en" sz="1200">
                          <a:latin typeface="Lora"/>
                          <a:ea typeface="Lora"/>
                          <a:cs typeface="Lora"/>
                          <a:sym typeface="Lora"/>
                        </a:rPr>
                        <a:t>System</a:t>
                      </a:r>
                      <a:endParaRPr sz="1200">
                        <a:latin typeface="Lora"/>
                        <a:ea typeface="Lora"/>
                        <a:cs typeface="Lora"/>
                        <a:sym typeface="Lora"/>
                      </a:endParaRPr>
                    </a:p>
                  </a:txBody>
                  <a:tcPr marL="63500" marR="63500" marT="0" marB="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1200"/>
                        </a:spcBef>
                        <a:spcAft>
                          <a:spcPts val="1200"/>
                        </a:spcAft>
                        <a:buNone/>
                      </a:pPr>
                      <a:r>
                        <a:rPr lang="en" sz="1200">
                          <a:latin typeface="Lora"/>
                          <a:ea typeface="Lora"/>
                          <a:cs typeface="Lora"/>
                          <a:sym typeface="Lora"/>
                        </a:rPr>
                        <a:t>Environment</a:t>
                      </a:r>
                      <a:endParaRPr sz="1200">
                        <a:latin typeface="Lora"/>
                        <a:ea typeface="Lora"/>
                        <a:cs typeface="Lora"/>
                        <a:sym typeface="Lora"/>
                      </a:endParaRPr>
                    </a:p>
                  </a:txBody>
                  <a:tcPr marL="63500" marR="63500" marT="0" marB="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5775">
                <a:tc>
                  <a:txBody>
                    <a:bodyPr/>
                    <a:lstStyle/>
                    <a:p>
                      <a:pPr marL="0" lvl="0" indent="0" algn="ctr" rtl="0">
                        <a:spcBef>
                          <a:spcPts val="1200"/>
                        </a:spcBef>
                        <a:spcAft>
                          <a:spcPts val="1200"/>
                        </a:spcAft>
                        <a:buNone/>
                      </a:pPr>
                      <a:r>
                        <a:rPr lang="en" sz="1200">
                          <a:latin typeface="Lora"/>
                          <a:ea typeface="Lora"/>
                          <a:cs typeface="Lora"/>
                          <a:sym typeface="Lora"/>
                        </a:rPr>
                        <a:t>Control Input</a:t>
                      </a:r>
                      <a:endParaRPr sz="1200">
                        <a:latin typeface="Lora"/>
                        <a:ea typeface="Lora"/>
                        <a:cs typeface="Lora"/>
                        <a:sym typeface="Lora"/>
                      </a:endParaRPr>
                    </a:p>
                  </a:txBody>
                  <a:tcPr marL="63500" marR="63500" marT="0" marB="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1200"/>
                        </a:spcBef>
                        <a:spcAft>
                          <a:spcPts val="1200"/>
                        </a:spcAft>
                        <a:buNone/>
                      </a:pPr>
                      <a:r>
                        <a:rPr lang="en" sz="1200">
                          <a:latin typeface="Lora"/>
                          <a:ea typeface="Lora"/>
                          <a:cs typeface="Lora"/>
                          <a:sym typeface="Lora"/>
                        </a:rPr>
                        <a:t>Actions</a:t>
                      </a:r>
                      <a:endParaRPr sz="1200">
                        <a:latin typeface="Lora"/>
                        <a:ea typeface="Lora"/>
                        <a:cs typeface="Lora"/>
                        <a:sym typeface="Lora"/>
                      </a:endParaRPr>
                    </a:p>
                  </a:txBody>
                  <a:tcPr marL="63500" marR="63500" marT="0" marB="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5775">
                <a:tc>
                  <a:txBody>
                    <a:bodyPr/>
                    <a:lstStyle/>
                    <a:p>
                      <a:pPr marL="0" lvl="0" indent="0" algn="ctr" rtl="0">
                        <a:spcBef>
                          <a:spcPts val="1200"/>
                        </a:spcBef>
                        <a:spcAft>
                          <a:spcPts val="1200"/>
                        </a:spcAft>
                        <a:buNone/>
                      </a:pPr>
                      <a:r>
                        <a:rPr lang="en" sz="1200">
                          <a:latin typeface="Lora"/>
                          <a:ea typeface="Lora"/>
                          <a:cs typeface="Lora"/>
                          <a:sym typeface="Lora"/>
                        </a:rPr>
                        <a:t>Measurements/State</a:t>
                      </a:r>
                      <a:endParaRPr sz="1200">
                        <a:latin typeface="Lora"/>
                        <a:ea typeface="Lora"/>
                        <a:cs typeface="Lora"/>
                        <a:sym typeface="Lora"/>
                      </a:endParaRPr>
                    </a:p>
                  </a:txBody>
                  <a:tcPr marL="63500" marR="63500" marT="0" marB="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1200"/>
                        </a:spcBef>
                        <a:spcAft>
                          <a:spcPts val="1200"/>
                        </a:spcAft>
                        <a:buNone/>
                      </a:pPr>
                      <a:r>
                        <a:rPr lang="en" sz="1200">
                          <a:latin typeface="Lora"/>
                          <a:ea typeface="Lora"/>
                          <a:cs typeface="Lora"/>
                          <a:sym typeface="Lora"/>
                        </a:rPr>
                        <a:t>State</a:t>
                      </a:r>
                      <a:endParaRPr sz="1200">
                        <a:latin typeface="Lora"/>
                        <a:ea typeface="Lora"/>
                        <a:cs typeface="Lora"/>
                        <a:sym typeface="Lora"/>
                      </a:endParaRPr>
                    </a:p>
                  </a:txBody>
                  <a:tcPr marL="63500" marR="63500" marT="0" marB="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85775">
                <a:tc>
                  <a:txBody>
                    <a:bodyPr/>
                    <a:lstStyle/>
                    <a:p>
                      <a:pPr marL="0" lvl="0" indent="0" algn="ctr" rtl="0">
                        <a:spcBef>
                          <a:spcPts val="1200"/>
                        </a:spcBef>
                        <a:spcAft>
                          <a:spcPts val="1200"/>
                        </a:spcAft>
                        <a:buNone/>
                      </a:pPr>
                      <a:r>
                        <a:rPr lang="en" sz="1200">
                          <a:latin typeface="Lora"/>
                          <a:ea typeface="Lora"/>
                          <a:cs typeface="Lora"/>
                          <a:sym typeface="Lora"/>
                        </a:rPr>
                        <a:t>Objective/Constraints</a:t>
                      </a:r>
                      <a:endParaRPr sz="1200">
                        <a:latin typeface="Lora"/>
                        <a:ea typeface="Lora"/>
                        <a:cs typeface="Lora"/>
                        <a:sym typeface="Lora"/>
                      </a:endParaRPr>
                    </a:p>
                  </a:txBody>
                  <a:tcPr marL="63500" marR="63500" marT="0" marB="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spcBef>
                          <a:spcPts val="1200"/>
                        </a:spcBef>
                        <a:spcAft>
                          <a:spcPts val="1200"/>
                        </a:spcAft>
                        <a:buNone/>
                      </a:pPr>
                      <a:r>
                        <a:rPr lang="en" sz="1200">
                          <a:latin typeface="Lora"/>
                          <a:ea typeface="Lora"/>
                          <a:cs typeface="Lora"/>
                          <a:sym typeface="Lora"/>
                        </a:rPr>
                        <a:t>Rewards</a:t>
                      </a:r>
                      <a:endParaRPr sz="1200">
                        <a:latin typeface="Lora"/>
                        <a:ea typeface="Lora"/>
                        <a:cs typeface="Lora"/>
                        <a:sym typeface="Lora"/>
                      </a:endParaRPr>
                    </a:p>
                  </a:txBody>
                  <a:tcPr marL="63500" marR="63500" marT="0" marB="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01" name="Google Shape;201;p30"/>
          <p:cNvPicPr preferRelativeResize="0"/>
          <p:nvPr/>
        </p:nvPicPr>
        <p:blipFill>
          <a:blip r:embed="rId5">
            <a:alphaModFix/>
          </a:blip>
          <a:stretch>
            <a:fillRect/>
          </a:stretch>
        </p:blipFill>
        <p:spPr>
          <a:xfrm>
            <a:off x="7990918" y="73218"/>
            <a:ext cx="1007075" cy="1007075"/>
          </a:xfrm>
          <a:prstGeom prst="rect">
            <a:avLst/>
          </a:prstGeom>
          <a:noFill/>
          <a:ln>
            <a:noFill/>
          </a:ln>
        </p:spPr>
      </p:pic>
      <p:sp>
        <p:nvSpPr>
          <p:cNvPr id="3" name="Slide Number Placeholder 2">
            <a:extLst>
              <a:ext uri="{FF2B5EF4-FFF2-40B4-BE49-F238E27FC236}">
                <a16:creationId xmlns:a16="http://schemas.microsoft.com/office/drawing/2014/main" id="{D3B12CCF-EF84-4C26-A4F2-174701AB42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TextBox 3">
            <a:extLst>
              <a:ext uri="{FF2B5EF4-FFF2-40B4-BE49-F238E27FC236}">
                <a16:creationId xmlns:a16="http://schemas.microsoft.com/office/drawing/2014/main" id="{84DE730B-E2F4-4B73-9B97-C74F1E9B3B9E}"/>
              </a:ext>
            </a:extLst>
          </p:cNvPr>
          <p:cNvSpPr txBox="1"/>
          <p:nvPr/>
        </p:nvSpPr>
        <p:spPr>
          <a:xfrm>
            <a:off x="4933851" y="4414757"/>
            <a:ext cx="2624436" cy="276999"/>
          </a:xfrm>
          <a:prstGeom prst="rect">
            <a:avLst/>
          </a:prstGeom>
          <a:noFill/>
        </p:spPr>
        <p:txBody>
          <a:bodyPr wrap="none" rtlCol="0">
            <a:spAutoFit/>
          </a:bodyPr>
          <a:lstStyle/>
          <a:p>
            <a:r>
              <a:rPr lang="en-IN" sz="1200">
                <a:latin typeface="Lora" pitchFamily="2" charset="0"/>
              </a:rPr>
              <a:t>Common Finite Horizon approach</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1874</TotalTime>
  <Words>2600</Words>
  <Application>Microsoft Office PowerPoint</Application>
  <PresentationFormat>On-screen Show (16:9)</PresentationFormat>
  <Paragraphs>303</Paragraphs>
  <Slides>38</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Courier New</vt:lpstr>
      <vt:lpstr>Georgia</vt:lpstr>
      <vt:lpstr>Consolas</vt:lpstr>
      <vt:lpstr>Cambria Math</vt:lpstr>
      <vt:lpstr>Calibri</vt:lpstr>
      <vt:lpstr>Lora</vt:lpstr>
      <vt:lpstr>Wingdings</vt:lpstr>
      <vt:lpstr>Arial</vt:lpstr>
      <vt:lpstr>Simple Light</vt:lpstr>
      <vt:lpstr>Probabilistic AI tools applied to Robust Model Predictive Control: A UAV Path Tracking study, OOP C++ Approach  </vt:lpstr>
      <vt:lpstr>Contents </vt:lpstr>
      <vt:lpstr>Problem Statement</vt:lpstr>
      <vt:lpstr>Studies on Model Predictive Controllers (MPC) </vt:lpstr>
      <vt:lpstr>Response with MPC for various perturbations</vt:lpstr>
      <vt:lpstr>MPC SimoDrone - Trajectory Tracking  </vt:lpstr>
      <vt:lpstr>Lessons Learnt</vt:lpstr>
      <vt:lpstr>Control and AI – MPCs and Markov Decision Processes (MDP)</vt:lpstr>
      <vt:lpstr>Comparison of MPC and MDP frameworks</vt:lpstr>
      <vt:lpstr>Markov Decision Process (MDP)[Kolobov, A. (2012)]</vt:lpstr>
      <vt:lpstr>Markov Decision Process (MDP)[5]</vt:lpstr>
      <vt:lpstr>Why an AI approach to the problem?</vt:lpstr>
      <vt:lpstr>Trial-based Heuristic Tree Search (THTS)</vt:lpstr>
      <vt:lpstr>Introduction</vt:lpstr>
      <vt:lpstr>Introduction</vt:lpstr>
      <vt:lpstr>Heuristics and Cost Function</vt:lpstr>
      <vt:lpstr>Heuristics and Cost Function</vt:lpstr>
      <vt:lpstr>Contraction of the Action Space</vt:lpstr>
      <vt:lpstr>Cost Aggregation</vt:lpstr>
      <vt:lpstr>THTS Implementation</vt:lpstr>
      <vt:lpstr>UAV Equations of motion</vt:lpstr>
      <vt:lpstr>Results and Analysis</vt:lpstr>
      <vt:lpstr>Study on cost function parameter α</vt:lpstr>
      <vt:lpstr>Study on cost aggregation parameter d</vt:lpstr>
      <vt:lpstr>New proposed aggregation</vt:lpstr>
      <vt:lpstr>Study on trials</vt:lpstr>
      <vt:lpstr>Simulated Trajectories for Unitary Step</vt:lpstr>
      <vt:lpstr>Simulated Trajectories for Ramp</vt:lpstr>
      <vt:lpstr>Simulated Trajectories for Cosines</vt:lpstr>
      <vt:lpstr>Simulated Trajectories 2D for a circular path (Coupled)</vt:lpstr>
      <vt:lpstr>Simulated Trajectories 2D for a circular path (Uncoupled)</vt:lpstr>
      <vt:lpstr>Simulated Trajectories 2D for a circular path (Uncoupled)</vt:lpstr>
      <vt:lpstr>Conclusion and Perspectives</vt:lpstr>
      <vt:lpstr>Outcomes</vt:lpstr>
      <vt:lpstr>Issues to tackle</vt:lpstr>
      <vt:lpstr>Proposed future work</vt:lpstr>
      <vt:lpstr>Bibliography</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AI tools applied to Robust Model Predictive Control: A UAV Path Tracking study</dc:title>
  <dc:creator>Marcos Vinicius Teixeira Maciel</dc:creator>
  <cp:lastModifiedBy>Marcos Vinicius Teixeira Maciel</cp:lastModifiedBy>
  <cp:revision>5</cp:revision>
  <dcterms:modified xsi:type="dcterms:W3CDTF">2023-07-13T06:44:54Z</dcterms:modified>
</cp:coreProperties>
</file>